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PT Sans Narrow"/>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4CAF64-C0FD-4CB6-8DEC-CBA8F2E44054}">
  <a:tblStyle styleId="{314CAF64-C0FD-4CB6-8DEC-CBA8F2E4405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fc2adbf065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fc2adbf065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fc2adbf065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fc2adbf065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fc2adbf065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fc2adbf065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f3dbaa737d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f3dbaa737d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c2adbf065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fc2adbf065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c2adbf065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fc2adbf065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fc2adbf065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fc2adbf065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fc2adbf065_2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fc2adbf065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f3dbaa737d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f3dbaa737d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f3dbaa737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f3dbaa73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f3dbaa737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f3dbaa737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fceea54c0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fceea54c0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fc2adbf065_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fc2adbf065_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c2adbf065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fc2adbf065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c2adbf06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fc2adbf06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3dbaa737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f3dbaa737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f3dbaa737d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f3dbaa737d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rgbClr val="0000FF"/>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rgbClr val="0000FF"/>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rgbClr val="0000FF"/>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rgbClr val="0000FF"/>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r"/>
              <a:t>‹#›</a:t>
            </a:fld>
            <a:endParaRPr/>
          </a:p>
        </p:txBody>
      </p:sp>
      <p:pic>
        <p:nvPicPr>
          <p:cNvPr id="21" name="Google Shape;21;p2"/>
          <p:cNvPicPr preferRelativeResize="0"/>
          <p:nvPr/>
        </p:nvPicPr>
        <p:blipFill>
          <a:blip r:embed="rId2">
            <a:alphaModFix/>
          </a:blip>
          <a:stretch>
            <a:fillRect/>
          </a:stretch>
        </p:blipFill>
        <p:spPr>
          <a:xfrm>
            <a:off x="152400" y="66675"/>
            <a:ext cx="2581275" cy="390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60" name="Google Shape;60;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5" name="Google Shape;2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p:nvPr/>
        </p:nvSpPr>
        <p:spPr>
          <a:xfrm>
            <a:off x="-75" y="5045700"/>
            <a:ext cx="9144000" cy="97800"/>
          </a:xfrm>
          <a:prstGeom prst="rect">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 name="Google Shape;28;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9" name="Google Shape;29;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0" name="Google Shape;3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r"/>
              <a:t>‹#›</a:t>
            </a:fld>
            <a:endParaRPr/>
          </a:p>
        </p:txBody>
      </p:sp>
      <p:pic>
        <p:nvPicPr>
          <p:cNvPr id="31" name="Google Shape;31;p4"/>
          <p:cNvPicPr preferRelativeResize="0"/>
          <p:nvPr/>
        </p:nvPicPr>
        <p:blipFill>
          <a:blip r:embed="rId2">
            <a:alphaModFix/>
          </a:blip>
          <a:stretch>
            <a:fillRect/>
          </a:stretch>
        </p:blipFill>
        <p:spPr>
          <a:xfrm>
            <a:off x="152400" y="66675"/>
            <a:ext cx="2581275" cy="3905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4" name="Google Shape;34;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9" name="Google Shape;3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4" name="Shape 44"/>
        <p:cNvGrpSpPr/>
        <p:nvPr/>
      </p:nvGrpSpPr>
      <p:grpSpPr>
        <a:xfrm>
          <a:off x="0" y="0"/>
          <a:ext cx="0" cy="0"/>
          <a:chOff x="0" y="0"/>
          <a:chExt cx="0" cy="0"/>
        </a:xfrm>
      </p:grpSpPr>
      <p:sp>
        <p:nvSpPr>
          <p:cNvPr id="45" name="Google Shape;45;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6" name="Google Shape;4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 name="Google Shape;4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0" name="Google Shape;50;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6" name="Google Shape;5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s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milica.ikonic.nesic@fil.bg.ac.rs" TargetMode="External"/><Relationship Id="rId4" Type="http://schemas.openxmlformats.org/officeDocument/2006/relationships/hyperlink" Target="mailto:ranka@rgf.rs" TargetMode="External"/><Relationship Id="rId5" Type="http://schemas.openxmlformats.org/officeDocument/2006/relationships/hyperlink" Target="mailto:sasa5linkar@gmail.com" TargetMode="External"/><Relationship Id="rId6" Type="http://schemas.openxmlformats.org/officeDocument/2006/relationships/hyperlink" Target="https://tesla.rgf.bg.ac.rs/" TargetMode="External"/><Relationship Id="rId7" Type="http://schemas.openxmlformats.org/officeDocument/2006/relationships/image" Target="../media/image13.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jerteh.rs/" TargetMode="External"/><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260550" y="841950"/>
            <a:ext cx="8622900" cy="193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r" sz="3000"/>
              <a:t>Advancing Sentiment Analysis in Serbian Literature:</a:t>
            </a:r>
            <a:endParaRPr sz="3000"/>
          </a:p>
          <a:p>
            <a:pPr indent="0" lvl="0" marL="0" rtl="0" algn="ctr">
              <a:spcBef>
                <a:spcPts val="0"/>
              </a:spcBef>
              <a:spcAft>
                <a:spcPts val="0"/>
              </a:spcAft>
              <a:buNone/>
            </a:pPr>
            <a:r>
              <a:rPr lang="sr" sz="3000"/>
              <a:t>A Zero and Few-Shot Learning Approach Using the Mistral Model</a:t>
            </a:r>
            <a:endParaRPr sz="3000"/>
          </a:p>
        </p:txBody>
      </p:sp>
      <p:sp>
        <p:nvSpPr>
          <p:cNvPr id="69" name="Google Shape;69;p13"/>
          <p:cNvSpPr txBox="1"/>
          <p:nvPr>
            <p:ph idx="1" type="subTitle"/>
          </p:nvPr>
        </p:nvSpPr>
        <p:spPr>
          <a:xfrm>
            <a:off x="1080900" y="2774250"/>
            <a:ext cx="6982200" cy="792600"/>
          </a:xfrm>
          <a:prstGeom prst="rect">
            <a:avLst/>
          </a:prstGeom>
        </p:spPr>
        <p:txBody>
          <a:bodyPr anchorCtr="0" anchor="t" bIns="91425" lIns="91425" spcFirstLastPara="1" rIns="91425" wrap="square" tIns="91425">
            <a:normAutofit fontScale="25000" lnSpcReduction="20000"/>
          </a:bodyPr>
          <a:lstStyle/>
          <a:p>
            <a:pPr indent="0" lvl="0" marL="0" rtl="0" algn="ctr">
              <a:lnSpc>
                <a:spcPct val="80000"/>
              </a:lnSpc>
              <a:spcBef>
                <a:spcPts val="200"/>
              </a:spcBef>
              <a:spcAft>
                <a:spcPts val="0"/>
              </a:spcAft>
              <a:buClr>
                <a:srgbClr val="000000"/>
              </a:buClr>
              <a:buSzPct val="34615"/>
              <a:buFont typeface="Arial"/>
              <a:buNone/>
            </a:pPr>
            <a:r>
              <a:t/>
            </a:r>
            <a:endParaRPr b="1" sz="5200">
              <a:solidFill>
                <a:srgbClr val="000000"/>
              </a:solidFill>
              <a:latin typeface="Georgia"/>
              <a:ea typeface="Georgia"/>
              <a:cs typeface="Georgia"/>
              <a:sym typeface="Georgia"/>
            </a:endParaRPr>
          </a:p>
          <a:p>
            <a:pPr indent="0" lvl="0" marL="0" rtl="0" algn="ctr">
              <a:lnSpc>
                <a:spcPct val="80000"/>
              </a:lnSpc>
              <a:spcBef>
                <a:spcPts val="0"/>
              </a:spcBef>
              <a:spcAft>
                <a:spcPts val="0"/>
              </a:spcAft>
              <a:buNone/>
            </a:pPr>
            <a:r>
              <a:rPr lang="sr" sz="5200">
                <a:solidFill>
                  <a:srgbClr val="000000"/>
                </a:solidFill>
                <a:latin typeface="Times New Roman"/>
                <a:ea typeface="Times New Roman"/>
                <a:cs typeface="Times New Roman"/>
                <a:sym typeface="Times New Roman"/>
              </a:rPr>
              <a:t>Milica Ikonić Nešić</a:t>
            </a:r>
            <a:r>
              <a:rPr baseline="30000" lang="sr" sz="5200">
                <a:solidFill>
                  <a:srgbClr val="000000"/>
                </a:solidFill>
                <a:latin typeface="Times New Roman"/>
                <a:ea typeface="Times New Roman"/>
                <a:cs typeface="Times New Roman"/>
                <a:sym typeface="Times New Roman"/>
              </a:rPr>
              <a:t>1</a:t>
            </a:r>
            <a:r>
              <a:rPr lang="sr" sz="5200">
                <a:solidFill>
                  <a:srgbClr val="000000"/>
                </a:solidFill>
                <a:latin typeface="Times New Roman"/>
                <a:ea typeface="Times New Roman"/>
                <a:cs typeface="Times New Roman"/>
                <a:sym typeface="Times New Roman"/>
              </a:rPr>
              <a:t>, Saša Petalinkar</a:t>
            </a:r>
            <a:r>
              <a:rPr baseline="30000" lang="sr" sz="5200">
                <a:solidFill>
                  <a:srgbClr val="000000"/>
                </a:solidFill>
                <a:latin typeface="Times New Roman"/>
                <a:ea typeface="Times New Roman"/>
                <a:cs typeface="Times New Roman"/>
                <a:sym typeface="Times New Roman"/>
              </a:rPr>
              <a:t>2</a:t>
            </a:r>
            <a:r>
              <a:rPr lang="sr" sz="5200">
                <a:solidFill>
                  <a:srgbClr val="000000"/>
                </a:solidFill>
                <a:latin typeface="Times New Roman"/>
                <a:ea typeface="Times New Roman"/>
                <a:cs typeface="Times New Roman"/>
                <a:sym typeface="Times New Roman"/>
              </a:rPr>
              <a:t>, Mihailo Škorić</a:t>
            </a:r>
            <a:r>
              <a:rPr baseline="30000" lang="sr" sz="5200">
                <a:solidFill>
                  <a:srgbClr val="000000"/>
                </a:solidFill>
                <a:latin typeface="Times New Roman"/>
                <a:ea typeface="Times New Roman"/>
                <a:cs typeface="Times New Roman"/>
                <a:sym typeface="Times New Roman"/>
              </a:rPr>
              <a:t>3</a:t>
            </a:r>
            <a:r>
              <a:rPr lang="sr" sz="5200">
                <a:solidFill>
                  <a:srgbClr val="000000"/>
                </a:solidFill>
                <a:latin typeface="Times New Roman"/>
                <a:ea typeface="Times New Roman"/>
                <a:cs typeface="Times New Roman"/>
                <a:sym typeface="Times New Roman"/>
              </a:rPr>
              <a:t>, Ranka Stanković</a:t>
            </a:r>
            <a:r>
              <a:rPr baseline="30000" lang="sr" sz="5200">
                <a:solidFill>
                  <a:srgbClr val="000000"/>
                </a:solidFill>
                <a:latin typeface="Times New Roman"/>
                <a:ea typeface="Times New Roman"/>
                <a:cs typeface="Times New Roman"/>
                <a:sym typeface="Times New Roman"/>
              </a:rPr>
              <a:t>3</a:t>
            </a:r>
            <a:r>
              <a:rPr lang="sr" sz="5200">
                <a:solidFill>
                  <a:srgbClr val="000000"/>
                </a:solidFill>
                <a:latin typeface="Times New Roman"/>
                <a:ea typeface="Times New Roman"/>
                <a:cs typeface="Times New Roman"/>
                <a:sym typeface="Times New Roman"/>
              </a:rPr>
              <a:t>,  Biljana Rujević</a:t>
            </a:r>
            <a:r>
              <a:rPr baseline="30000" lang="sr" sz="5200">
                <a:solidFill>
                  <a:srgbClr val="000000"/>
                </a:solidFill>
                <a:latin typeface="Times New Roman"/>
                <a:ea typeface="Times New Roman"/>
                <a:cs typeface="Times New Roman"/>
                <a:sym typeface="Times New Roman"/>
              </a:rPr>
              <a:t>3</a:t>
            </a:r>
            <a:endParaRPr sz="5200">
              <a:solidFill>
                <a:srgbClr val="000000"/>
              </a:solidFill>
              <a:latin typeface="Times New Roman"/>
              <a:ea typeface="Times New Roman"/>
              <a:cs typeface="Times New Roman"/>
              <a:sym typeface="Times New Roman"/>
            </a:endParaRPr>
          </a:p>
          <a:p>
            <a:pPr indent="0" lvl="0" marL="0" rtl="0" algn="ctr">
              <a:lnSpc>
                <a:spcPct val="80000"/>
              </a:lnSpc>
              <a:spcBef>
                <a:spcPts val="1000"/>
              </a:spcBef>
              <a:spcAft>
                <a:spcPts val="0"/>
              </a:spcAft>
              <a:buNone/>
            </a:pPr>
            <a:r>
              <a:rPr lang="sr" sz="5200">
                <a:solidFill>
                  <a:srgbClr val="000000"/>
                </a:solidFill>
                <a:latin typeface="Times New Roman"/>
                <a:ea typeface="Times New Roman"/>
                <a:cs typeface="Times New Roman"/>
                <a:sym typeface="Times New Roman"/>
              </a:rPr>
              <a:t>Serbia, University of Belgrade: </a:t>
            </a:r>
            <a:r>
              <a:rPr baseline="30000" lang="sr" sz="5200">
                <a:solidFill>
                  <a:srgbClr val="000000"/>
                </a:solidFill>
                <a:latin typeface="Times New Roman"/>
                <a:ea typeface="Times New Roman"/>
                <a:cs typeface="Times New Roman"/>
                <a:sym typeface="Times New Roman"/>
              </a:rPr>
              <a:t>1</a:t>
            </a:r>
            <a:r>
              <a:rPr lang="sr" sz="5200">
                <a:solidFill>
                  <a:srgbClr val="000000"/>
                </a:solidFill>
                <a:latin typeface="Times New Roman"/>
                <a:ea typeface="Times New Roman"/>
                <a:cs typeface="Times New Roman"/>
                <a:sym typeface="Times New Roman"/>
              </a:rPr>
              <a:t>Faculty of Philology,  </a:t>
            </a:r>
            <a:br>
              <a:rPr lang="sr" sz="5200">
                <a:solidFill>
                  <a:srgbClr val="000000"/>
                </a:solidFill>
                <a:latin typeface="Times New Roman"/>
                <a:ea typeface="Times New Roman"/>
                <a:cs typeface="Times New Roman"/>
                <a:sym typeface="Times New Roman"/>
              </a:rPr>
            </a:br>
            <a:r>
              <a:rPr baseline="30000" lang="sr" sz="5200">
                <a:solidFill>
                  <a:srgbClr val="000000"/>
                </a:solidFill>
                <a:latin typeface="Times New Roman"/>
                <a:ea typeface="Times New Roman"/>
                <a:cs typeface="Times New Roman"/>
                <a:sym typeface="Times New Roman"/>
              </a:rPr>
              <a:t>2</a:t>
            </a:r>
            <a:r>
              <a:rPr lang="sr" sz="5200">
                <a:solidFill>
                  <a:srgbClr val="000000"/>
                </a:solidFill>
                <a:latin typeface="Times New Roman"/>
                <a:ea typeface="Times New Roman"/>
                <a:cs typeface="Times New Roman"/>
                <a:sym typeface="Times New Roman"/>
              </a:rPr>
              <a:t>Multidisciplinary Studies, </a:t>
            </a:r>
            <a:r>
              <a:rPr baseline="30000" lang="sr" sz="5200">
                <a:solidFill>
                  <a:srgbClr val="000000"/>
                </a:solidFill>
                <a:latin typeface="Times New Roman"/>
                <a:ea typeface="Times New Roman"/>
                <a:cs typeface="Times New Roman"/>
                <a:sym typeface="Times New Roman"/>
              </a:rPr>
              <a:t>3</a:t>
            </a:r>
            <a:r>
              <a:rPr lang="sr" sz="5200">
                <a:solidFill>
                  <a:srgbClr val="000000"/>
                </a:solidFill>
                <a:latin typeface="Times New Roman"/>
                <a:ea typeface="Times New Roman"/>
                <a:cs typeface="Times New Roman"/>
                <a:sym typeface="Times New Roman"/>
              </a:rPr>
              <a:t>Faculty of Mining and Geology, Serbia</a:t>
            </a:r>
            <a:endParaRPr b="1" sz="5200">
              <a:solidFill>
                <a:srgbClr val="F4005E"/>
              </a:solidFill>
              <a:latin typeface="Georgia"/>
              <a:ea typeface="Georgia"/>
              <a:cs typeface="Georgia"/>
              <a:sym typeface="Georgia"/>
            </a:endParaRPr>
          </a:p>
          <a:p>
            <a:pPr indent="0" lvl="0" marL="0" rtl="0" algn="just">
              <a:lnSpc>
                <a:spcPct val="80000"/>
              </a:lnSpc>
              <a:spcBef>
                <a:spcPts val="1000"/>
              </a:spcBef>
              <a:spcAft>
                <a:spcPts val="0"/>
              </a:spcAft>
              <a:buClr>
                <a:srgbClr val="000000"/>
              </a:buClr>
              <a:buSzPct val="120000"/>
              <a:buFont typeface="Arial"/>
              <a:buNone/>
            </a:pPr>
            <a:r>
              <a:t/>
            </a:r>
            <a:endParaRPr b="1" sz="1500">
              <a:solidFill>
                <a:srgbClr val="000000"/>
              </a:solidFill>
              <a:latin typeface="Georgia"/>
              <a:ea typeface="Georgia"/>
              <a:cs typeface="Georgia"/>
              <a:sym typeface="Georgia"/>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Prompts templates</a:t>
            </a:r>
            <a:endParaRPr/>
          </a:p>
        </p:txBody>
      </p:sp>
      <p:sp>
        <p:nvSpPr>
          <p:cNvPr id="130" name="Google Shape;130;p22"/>
          <p:cNvSpPr txBox="1"/>
          <p:nvPr>
            <p:ph idx="1" type="body"/>
          </p:nvPr>
        </p:nvSpPr>
        <p:spPr>
          <a:xfrm>
            <a:off x="311700" y="1152425"/>
            <a:ext cx="4135500" cy="254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r">
                <a:solidFill>
                  <a:srgbClr val="000000"/>
                </a:solidFill>
                <a:latin typeface="Times New Roman"/>
                <a:ea typeface="Times New Roman"/>
                <a:cs typeface="Times New Roman"/>
                <a:sym typeface="Times New Roman"/>
              </a:rPr>
              <a:t>Zero shot</a:t>
            </a:r>
            <a:endParaRPr b="1">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AutoNum type="arabicPeriod"/>
            </a:pPr>
            <a:r>
              <a:rPr lang="sr">
                <a:solidFill>
                  <a:srgbClr val="000000"/>
                </a:solidFill>
                <a:latin typeface="Times New Roman"/>
                <a:ea typeface="Times New Roman"/>
                <a:cs typeface="Times New Roman"/>
                <a:sym typeface="Times New Roman"/>
              </a:rPr>
              <a:t>simple - role play as expert</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rabicPeriod"/>
            </a:pPr>
            <a:r>
              <a:rPr lang="sr">
                <a:solidFill>
                  <a:srgbClr val="000000"/>
                </a:solidFill>
                <a:latin typeface="Times New Roman"/>
                <a:ea typeface="Times New Roman"/>
                <a:cs typeface="Times New Roman"/>
                <a:sym typeface="Times New Roman"/>
              </a:rPr>
              <a:t>chain of though - role play as expert</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rabicPeriod"/>
            </a:pPr>
            <a:r>
              <a:rPr lang="sr">
                <a:solidFill>
                  <a:srgbClr val="000000"/>
                </a:solidFill>
                <a:latin typeface="Times New Roman"/>
                <a:ea typeface="Times New Roman"/>
                <a:cs typeface="Times New Roman"/>
                <a:sym typeface="Times New Roman"/>
              </a:rPr>
              <a:t>chain of though - role play as professor of Serbian literature</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rabicPeriod"/>
            </a:pPr>
            <a:r>
              <a:rPr lang="sr">
                <a:solidFill>
                  <a:srgbClr val="000000"/>
                </a:solidFill>
                <a:latin typeface="Times New Roman"/>
                <a:ea typeface="Times New Roman"/>
                <a:cs typeface="Times New Roman"/>
                <a:sym typeface="Times New Roman"/>
              </a:rPr>
              <a:t>simple with ALL CAPS - role play as professor of Serbian lit.</a:t>
            </a:r>
            <a:endParaRPr>
              <a:solidFill>
                <a:srgbClr val="000000"/>
              </a:solidFill>
              <a:latin typeface="Times New Roman"/>
              <a:ea typeface="Times New Roman"/>
              <a:cs typeface="Times New Roman"/>
              <a:sym typeface="Times New Roman"/>
            </a:endParaRPr>
          </a:p>
        </p:txBody>
      </p:sp>
      <p:sp>
        <p:nvSpPr>
          <p:cNvPr id="131" name="Google Shape;131;p22"/>
          <p:cNvSpPr txBox="1"/>
          <p:nvPr>
            <p:ph idx="1" type="body"/>
          </p:nvPr>
        </p:nvSpPr>
        <p:spPr>
          <a:xfrm>
            <a:off x="4839575" y="1152425"/>
            <a:ext cx="4135500" cy="254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r">
                <a:solidFill>
                  <a:srgbClr val="000000"/>
                </a:solidFill>
                <a:latin typeface="Times New Roman"/>
                <a:ea typeface="Times New Roman"/>
                <a:cs typeface="Times New Roman"/>
                <a:sym typeface="Times New Roman"/>
              </a:rPr>
              <a:t>Few shot</a:t>
            </a:r>
            <a:endParaRPr b="1">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AutoNum type="arabicPeriod"/>
            </a:pPr>
            <a:r>
              <a:rPr lang="sr">
                <a:solidFill>
                  <a:srgbClr val="000000"/>
                </a:solidFill>
                <a:latin typeface="Times New Roman"/>
                <a:ea typeface="Times New Roman"/>
                <a:cs typeface="Times New Roman"/>
                <a:sym typeface="Times New Roman"/>
              </a:rPr>
              <a:t>simple with examples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AutoNum type="arabicPeriod"/>
            </a:pPr>
            <a:r>
              <a:rPr lang="sr">
                <a:solidFill>
                  <a:srgbClr val="000000"/>
                </a:solidFill>
                <a:latin typeface="Times New Roman"/>
                <a:ea typeface="Times New Roman"/>
                <a:cs typeface="Times New Roman"/>
                <a:sym typeface="Times New Roman"/>
              </a:rPr>
              <a:t>discontinued </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Prompts </a:t>
            </a:r>
            <a:r>
              <a:rPr lang="sr"/>
              <a:t>example - Zero shot 1</a:t>
            </a:r>
            <a:endParaRPr/>
          </a:p>
        </p:txBody>
      </p:sp>
      <p:sp>
        <p:nvSpPr>
          <p:cNvPr id="137" name="Google Shape;137;p23"/>
          <p:cNvSpPr txBox="1"/>
          <p:nvPr>
            <p:ph idx="1" type="body"/>
          </p:nvPr>
        </p:nvSpPr>
        <p:spPr>
          <a:xfrm>
            <a:off x="311700" y="1152425"/>
            <a:ext cx="4135500" cy="2540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sr">
                <a:solidFill>
                  <a:srgbClr val="000000"/>
                </a:solidFill>
                <a:latin typeface="Times New Roman"/>
                <a:ea typeface="Times New Roman"/>
                <a:cs typeface="Times New Roman"/>
                <a:sym typeface="Times New Roman"/>
              </a:rPr>
              <a:t>Serbian</a:t>
            </a:r>
            <a:endParaRPr b="1">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rPr lang="sr">
                <a:solidFill>
                  <a:srgbClr val="000000"/>
                </a:solidFill>
                <a:latin typeface="Times New Roman"/>
                <a:ea typeface="Times New Roman"/>
                <a:cs typeface="Times New Roman"/>
                <a:sym typeface="Times New Roman"/>
              </a:rPr>
              <a:t>Kao ekspert za analizu sentimenta, analizirajte sledeći tekst na srpskom jeziku i odredite njegov sentiment. Sentiment treba da bude striktno klasifikovan kao "pozitivan", "negativan", ili "objektivan". Nijedan drugi odgovor neće biti prihvaćen! Tekst: </a:t>
            </a:r>
            <a:r>
              <a:rPr b="1" lang="sr">
                <a:solidFill>
                  <a:srgbClr val="000000"/>
                </a:solidFill>
                <a:latin typeface="Times New Roman"/>
                <a:ea typeface="Times New Roman"/>
                <a:cs typeface="Times New Roman"/>
                <a:sym typeface="Times New Roman"/>
              </a:rPr>
              <a:t>{text}</a:t>
            </a:r>
            <a:r>
              <a:rPr lang="sr">
                <a:solidFill>
                  <a:srgbClr val="000000"/>
                </a:solidFill>
                <a:latin typeface="Times New Roman"/>
                <a:ea typeface="Times New Roman"/>
                <a:cs typeface="Times New Roman"/>
                <a:sym typeface="Times New Roman"/>
              </a:rPr>
              <a:t> Sentiment:</a:t>
            </a:r>
            <a:endParaRPr>
              <a:solidFill>
                <a:srgbClr val="000000"/>
              </a:solidFill>
              <a:latin typeface="Times New Roman"/>
              <a:ea typeface="Times New Roman"/>
              <a:cs typeface="Times New Roman"/>
              <a:sym typeface="Times New Roman"/>
            </a:endParaRPr>
          </a:p>
        </p:txBody>
      </p:sp>
      <p:sp>
        <p:nvSpPr>
          <p:cNvPr id="138" name="Google Shape;138;p23"/>
          <p:cNvSpPr txBox="1"/>
          <p:nvPr>
            <p:ph idx="1" type="body"/>
          </p:nvPr>
        </p:nvSpPr>
        <p:spPr>
          <a:xfrm>
            <a:off x="4839575" y="1152425"/>
            <a:ext cx="4135500" cy="2540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sr">
                <a:solidFill>
                  <a:srgbClr val="000000"/>
                </a:solidFill>
                <a:latin typeface="Times New Roman"/>
                <a:ea typeface="Times New Roman"/>
                <a:cs typeface="Times New Roman"/>
                <a:sym typeface="Times New Roman"/>
              </a:rPr>
              <a:t>English</a:t>
            </a:r>
            <a:endParaRPr b="1">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rPr lang="sr">
                <a:solidFill>
                  <a:srgbClr val="000000"/>
                </a:solidFill>
                <a:latin typeface="Times New Roman"/>
                <a:ea typeface="Times New Roman"/>
                <a:cs typeface="Times New Roman"/>
                <a:sym typeface="Times New Roman"/>
              </a:rPr>
              <a:t>As an expert in sentiment analysis, analyze the following text in Serbian and determine its sentiment. The sentiment should be strictly classified as "positive", "negative", or "objective". No other response will be accepted! Text: </a:t>
            </a:r>
            <a:r>
              <a:rPr b="1" lang="sr">
                <a:solidFill>
                  <a:srgbClr val="000000"/>
                </a:solidFill>
                <a:latin typeface="Times New Roman"/>
                <a:ea typeface="Times New Roman"/>
                <a:cs typeface="Times New Roman"/>
                <a:sym typeface="Times New Roman"/>
              </a:rPr>
              <a:t>{text}</a:t>
            </a:r>
            <a:r>
              <a:rPr lang="sr">
                <a:solidFill>
                  <a:srgbClr val="000000"/>
                </a:solidFill>
                <a:latin typeface="Times New Roman"/>
                <a:ea typeface="Times New Roman"/>
                <a:cs typeface="Times New Roman"/>
                <a:sym typeface="Times New Roman"/>
              </a:rPr>
              <a:t> Sentiment:</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Examples used in Few Shot</a:t>
            </a:r>
            <a:endParaRPr/>
          </a:p>
        </p:txBody>
      </p:sp>
      <p:graphicFrame>
        <p:nvGraphicFramePr>
          <p:cNvPr id="144" name="Google Shape;144;p24"/>
          <p:cNvGraphicFramePr/>
          <p:nvPr/>
        </p:nvGraphicFramePr>
        <p:xfrm>
          <a:off x="387875" y="1314750"/>
          <a:ext cx="3000000" cy="3000000"/>
        </p:xfrm>
        <a:graphic>
          <a:graphicData uri="http://schemas.openxmlformats.org/drawingml/2006/table">
            <a:tbl>
              <a:tblPr>
                <a:noFill/>
                <a:tableStyleId>{314CAF64-C0FD-4CB6-8DEC-CBA8F2E44054}</a:tableStyleId>
              </a:tblPr>
              <a:tblGrid>
                <a:gridCol w="3336000"/>
                <a:gridCol w="3366925"/>
                <a:gridCol w="1634375"/>
              </a:tblGrid>
              <a:tr h="583625">
                <a:tc>
                  <a:txBody>
                    <a:bodyPr/>
                    <a:lstStyle/>
                    <a:p>
                      <a:pPr indent="0" lvl="0" marL="0" rtl="0" algn="ctr">
                        <a:spcBef>
                          <a:spcPts val="0"/>
                        </a:spcBef>
                        <a:spcAft>
                          <a:spcPts val="0"/>
                        </a:spcAft>
                        <a:buNone/>
                      </a:pPr>
                      <a:r>
                        <a:rPr b="1" lang="sr"/>
                        <a:t>Text in Serbian</a:t>
                      </a:r>
                      <a:endParaRPr b="1"/>
                    </a:p>
                  </a:txBody>
                  <a:tcPr marT="91425" marB="91425" marR="91425" marL="91425"/>
                </a:tc>
                <a:tc>
                  <a:txBody>
                    <a:bodyPr/>
                    <a:lstStyle/>
                    <a:p>
                      <a:pPr indent="0" lvl="0" marL="0" rtl="0" algn="ctr">
                        <a:spcBef>
                          <a:spcPts val="0"/>
                        </a:spcBef>
                        <a:spcAft>
                          <a:spcPts val="0"/>
                        </a:spcAft>
                        <a:buNone/>
                      </a:pPr>
                      <a:r>
                        <a:rPr b="1" lang="sr"/>
                        <a:t>English Translation</a:t>
                      </a:r>
                      <a:endParaRPr b="1"/>
                    </a:p>
                  </a:txBody>
                  <a:tcPr marT="91425" marB="91425" marR="91425" marL="91425"/>
                </a:tc>
                <a:tc>
                  <a:txBody>
                    <a:bodyPr/>
                    <a:lstStyle/>
                    <a:p>
                      <a:pPr indent="0" lvl="0" marL="0" rtl="0" algn="ctr">
                        <a:spcBef>
                          <a:spcPts val="0"/>
                        </a:spcBef>
                        <a:spcAft>
                          <a:spcPts val="0"/>
                        </a:spcAft>
                        <a:buNone/>
                      </a:pPr>
                      <a:r>
                        <a:rPr b="1" lang="sr"/>
                        <a:t>Label</a:t>
                      </a:r>
                      <a:endParaRPr b="1"/>
                    </a:p>
                  </a:txBody>
                  <a:tcPr marT="91425" marB="91425" marR="91425" marL="91425"/>
                </a:tc>
              </a:tr>
              <a:tr h="992825">
                <a:tc>
                  <a:txBody>
                    <a:bodyPr/>
                    <a:lstStyle/>
                    <a:p>
                      <a:pPr indent="0" lvl="0" marL="0" rtl="0" algn="l">
                        <a:spcBef>
                          <a:spcPts val="0"/>
                        </a:spcBef>
                        <a:spcAft>
                          <a:spcPts val="0"/>
                        </a:spcAft>
                        <a:buNone/>
                      </a:pPr>
                      <a:r>
                        <a:rPr lang="sr"/>
                        <a:t>Kukavan mlad čovek; on bejaše tako dobar i veran drug,“ prihvati jedan drugi, kom su oči bile pune suza</a:t>
                      </a:r>
                      <a:endParaRPr/>
                    </a:p>
                  </a:txBody>
                  <a:tcPr marT="91425" marB="91425" marR="91425" marL="91425"/>
                </a:tc>
                <a:tc>
                  <a:txBody>
                    <a:bodyPr/>
                    <a:lstStyle/>
                    <a:p>
                      <a:pPr indent="0" lvl="0" marL="0" rtl="0" algn="l">
                        <a:spcBef>
                          <a:spcPts val="0"/>
                        </a:spcBef>
                        <a:spcAft>
                          <a:spcPts val="0"/>
                        </a:spcAft>
                        <a:buNone/>
                      </a:pPr>
                      <a:r>
                        <a:rPr lang="sr"/>
                        <a:t>A cowardly young man; he was such a good and faithful friend,” another accepted, his eyes full of tears.</a:t>
                      </a:r>
                      <a:endParaRPr/>
                    </a:p>
                  </a:txBody>
                  <a:tcPr marT="91425" marB="91425" marR="91425" marL="91425"/>
                </a:tc>
                <a:tc>
                  <a:txBody>
                    <a:bodyPr/>
                    <a:lstStyle/>
                    <a:p>
                      <a:pPr indent="0" lvl="0" marL="0" rtl="0" algn="ctr">
                        <a:spcBef>
                          <a:spcPts val="0"/>
                        </a:spcBef>
                        <a:spcAft>
                          <a:spcPts val="0"/>
                        </a:spcAft>
                        <a:buNone/>
                      </a:pPr>
                      <a:r>
                        <a:rPr lang="sr"/>
                        <a:t>-1</a:t>
                      </a:r>
                      <a:endParaRPr/>
                    </a:p>
                  </a:txBody>
                  <a:tcPr marT="91425" marB="91425" marR="91425" marL="91425" anchor="ctr"/>
                </a:tc>
              </a:tr>
              <a:tr h="583625">
                <a:tc>
                  <a:txBody>
                    <a:bodyPr/>
                    <a:lstStyle/>
                    <a:p>
                      <a:pPr indent="0" lvl="0" marL="0" rtl="0" algn="l">
                        <a:spcBef>
                          <a:spcPts val="0"/>
                        </a:spcBef>
                        <a:spcAft>
                          <a:spcPts val="0"/>
                        </a:spcAft>
                        <a:buNone/>
                      </a:pPr>
                      <a:r>
                        <a:rPr lang="sr"/>
                        <a:t>Juh, ala je to dobra žena, dobra kao dobar dan!</a:t>
                      </a:r>
                      <a:endParaRPr/>
                    </a:p>
                  </a:txBody>
                  <a:tcPr marT="91425" marB="91425" marR="91425" marL="91425"/>
                </a:tc>
                <a:tc>
                  <a:txBody>
                    <a:bodyPr/>
                    <a:lstStyle/>
                    <a:p>
                      <a:pPr indent="0" lvl="0" marL="0" rtl="0" algn="l">
                        <a:spcBef>
                          <a:spcPts val="0"/>
                        </a:spcBef>
                        <a:spcAft>
                          <a:spcPts val="0"/>
                        </a:spcAft>
                        <a:buNone/>
                      </a:pPr>
                      <a:r>
                        <a:rPr lang="sr"/>
                        <a:t>Wow, what a good woman, as good as a good day!</a:t>
                      </a:r>
                      <a:endParaRPr/>
                    </a:p>
                  </a:txBody>
                  <a:tcPr marT="91425" marB="91425" marR="91425" marL="91425"/>
                </a:tc>
                <a:tc>
                  <a:txBody>
                    <a:bodyPr/>
                    <a:lstStyle/>
                    <a:p>
                      <a:pPr indent="0" lvl="0" marL="0" rtl="0" algn="ctr">
                        <a:spcBef>
                          <a:spcPts val="0"/>
                        </a:spcBef>
                        <a:spcAft>
                          <a:spcPts val="0"/>
                        </a:spcAft>
                        <a:buNone/>
                      </a:pPr>
                      <a:r>
                        <a:rPr lang="sr"/>
                        <a:t>1</a:t>
                      </a:r>
                      <a:endParaRPr/>
                    </a:p>
                  </a:txBody>
                  <a:tcPr marT="91425" marB="91425" marR="91425" marL="91425" anchor="ctr"/>
                </a:tc>
              </a:tr>
              <a:tr h="583625">
                <a:tc>
                  <a:txBody>
                    <a:bodyPr/>
                    <a:lstStyle/>
                    <a:p>
                      <a:pPr indent="0" lvl="0" marL="0" rtl="0" algn="l">
                        <a:spcBef>
                          <a:spcPts val="0"/>
                        </a:spcBef>
                        <a:spcAft>
                          <a:spcPts val="0"/>
                        </a:spcAft>
                        <a:buNone/>
                      </a:pPr>
                      <a:r>
                        <a:rPr lang="sr"/>
                        <a:t>Nisam valjada ni pet puta udario, a pola avana odlete u stranu, a druga se polovina, koja je bila nešto veća, prevrte i rastok ode u prašinu...</a:t>
                      </a:r>
                      <a:endParaRPr/>
                    </a:p>
                  </a:txBody>
                  <a:tcPr marT="91425" marB="91425" marR="91425" marL="91425"/>
                </a:tc>
                <a:tc>
                  <a:txBody>
                    <a:bodyPr/>
                    <a:lstStyle/>
                    <a:p>
                      <a:pPr indent="0" lvl="0" marL="0" rtl="0" algn="l">
                        <a:spcBef>
                          <a:spcPts val="0"/>
                        </a:spcBef>
                        <a:spcAft>
                          <a:spcPts val="0"/>
                        </a:spcAft>
                        <a:buNone/>
                      </a:pPr>
                      <a:r>
                        <a:rPr lang="sr"/>
                        <a:t>I surely didn't hit it five times, and half of the mortar flew to the side, and the other half, which was slightly larger, turned over and crumbled into dust...</a:t>
                      </a:r>
                      <a:endParaRPr/>
                    </a:p>
                  </a:txBody>
                  <a:tcPr marT="91425" marB="91425" marR="91425" marL="91425"/>
                </a:tc>
                <a:tc>
                  <a:txBody>
                    <a:bodyPr/>
                    <a:lstStyle/>
                    <a:p>
                      <a:pPr indent="0" lvl="0" marL="0" rtl="0" algn="ctr">
                        <a:spcBef>
                          <a:spcPts val="0"/>
                        </a:spcBef>
                        <a:spcAft>
                          <a:spcPts val="0"/>
                        </a:spcAft>
                        <a:buNone/>
                      </a:pPr>
                      <a:r>
                        <a:rPr lang="sr"/>
                        <a:t>0</a:t>
                      </a:r>
                      <a:endParaRPr/>
                    </a:p>
                  </a:txBody>
                  <a:tcPr marT="91425" marB="91425" marR="91425" marL="91425"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Results</a:t>
            </a:r>
            <a:endParaRPr/>
          </a:p>
        </p:txBody>
      </p:sp>
      <p:pic>
        <p:nvPicPr>
          <p:cNvPr id="150" name="Google Shape;150;p25"/>
          <p:cNvPicPr preferRelativeResize="0"/>
          <p:nvPr/>
        </p:nvPicPr>
        <p:blipFill>
          <a:blip r:embed="rId3">
            <a:alphaModFix/>
          </a:blip>
          <a:stretch>
            <a:fillRect/>
          </a:stretch>
        </p:blipFill>
        <p:spPr>
          <a:xfrm>
            <a:off x="3274225" y="0"/>
            <a:ext cx="3228975" cy="2085975"/>
          </a:xfrm>
          <a:prstGeom prst="rect">
            <a:avLst/>
          </a:prstGeom>
          <a:noFill/>
          <a:ln>
            <a:noFill/>
          </a:ln>
        </p:spPr>
      </p:pic>
      <p:pic>
        <p:nvPicPr>
          <p:cNvPr id="151" name="Google Shape;151;p25"/>
          <p:cNvPicPr preferRelativeResize="0"/>
          <p:nvPr/>
        </p:nvPicPr>
        <p:blipFill>
          <a:blip r:embed="rId4">
            <a:alphaModFix/>
          </a:blip>
          <a:stretch>
            <a:fillRect/>
          </a:stretch>
        </p:blipFill>
        <p:spPr>
          <a:xfrm>
            <a:off x="492925" y="1675675"/>
            <a:ext cx="2781300" cy="2486025"/>
          </a:xfrm>
          <a:prstGeom prst="rect">
            <a:avLst/>
          </a:prstGeom>
          <a:noFill/>
          <a:ln>
            <a:noFill/>
          </a:ln>
        </p:spPr>
      </p:pic>
      <p:sp>
        <p:nvSpPr>
          <p:cNvPr id="152" name="Google Shape;152;p25"/>
          <p:cNvSpPr txBox="1"/>
          <p:nvPr/>
        </p:nvSpPr>
        <p:spPr>
          <a:xfrm>
            <a:off x="394075" y="4076975"/>
            <a:ext cx="29790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r" sz="1200">
                <a:latin typeface="Times New Roman"/>
                <a:ea typeface="Times New Roman"/>
                <a:cs typeface="Times New Roman"/>
                <a:sym typeface="Times New Roman"/>
              </a:rPr>
              <a:t>Confusion matrix for zero shot first template</a:t>
            </a:r>
            <a:endParaRPr sz="1200">
              <a:latin typeface="Times New Roman"/>
              <a:ea typeface="Times New Roman"/>
              <a:cs typeface="Times New Roman"/>
              <a:sym typeface="Times New Roman"/>
            </a:endParaRPr>
          </a:p>
        </p:txBody>
      </p:sp>
      <p:pic>
        <p:nvPicPr>
          <p:cNvPr id="153" name="Google Shape;153;p25"/>
          <p:cNvPicPr preferRelativeResize="0"/>
          <p:nvPr/>
        </p:nvPicPr>
        <p:blipFill>
          <a:blip r:embed="rId5">
            <a:alphaModFix/>
          </a:blip>
          <a:stretch>
            <a:fillRect/>
          </a:stretch>
        </p:blipFill>
        <p:spPr>
          <a:xfrm>
            <a:off x="5399025" y="1991000"/>
            <a:ext cx="3171825" cy="2085975"/>
          </a:xfrm>
          <a:prstGeom prst="rect">
            <a:avLst/>
          </a:prstGeom>
          <a:noFill/>
          <a:ln>
            <a:noFill/>
          </a:ln>
        </p:spPr>
      </p:pic>
      <p:sp>
        <p:nvSpPr>
          <p:cNvPr id="154" name="Google Shape;154;p25"/>
          <p:cNvSpPr txBox="1"/>
          <p:nvPr/>
        </p:nvSpPr>
        <p:spPr>
          <a:xfrm>
            <a:off x="5495438" y="4076975"/>
            <a:ext cx="29790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r" sz="1200">
                <a:latin typeface="Times New Roman"/>
                <a:ea typeface="Times New Roman"/>
                <a:cs typeface="Times New Roman"/>
                <a:sym typeface="Times New Roman"/>
              </a:rPr>
              <a:t>Confusion matrix for few shot template</a:t>
            </a:r>
            <a:endParaRPr sz="12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Examples of Incorrectly Labeled Sentences</a:t>
            </a:r>
            <a:endParaRPr/>
          </a:p>
        </p:txBody>
      </p:sp>
      <p:graphicFrame>
        <p:nvGraphicFramePr>
          <p:cNvPr id="160" name="Google Shape;160;p26"/>
          <p:cNvGraphicFramePr/>
          <p:nvPr/>
        </p:nvGraphicFramePr>
        <p:xfrm>
          <a:off x="311700" y="1190975"/>
          <a:ext cx="3000000" cy="3000000"/>
        </p:xfrm>
        <a:graphic>
          <a:graphicData uri="http://schemas.openxmlformats.org/drawingml/2006/table">
            <a:tbl>
              <a:tblPr>
                <a:noFill/>
                <a:tableStyleId>{314CAF64-C0FD-4CB6-8DEC-CBA8F2E44054}</a:tableStyleId>
              </a:tblPr>
              <a:tblGrid>
                <a:gridCol w="2936175"/>
                <a:gridCol w="3325575"/>
                <a:gridCol w="1149925"/>
                <a:gridCol w="925625"/>
              </a:tblGrid>
              <a:tr h="286050">
                <a:tc>
                  <a:txBody>
                    <a:bodyPr/>
                    <a:lstStyle/>
                    <a:p>
                      <a:pPr indent="0" lvl="0" marL="0" rtl="0" algn="ctr">
                        <a:spcBef>
                          <a:spcPts val="0"/>
                        </a:spcBef>
                        <a:spcAft>
                          <a:spcPts val="0"/>
                        </a:spcAft>
                        <a:buNone/>
                      </a:pPr>
                      <a:r>
                        <a:rPr b="1" lang="sr"/>
                        <a:t>Text in Serbian</a:t>
                      </a:r>
                      <a:endParaRPr b="1"/>
                    </a:p>
                  </a:txBody>
                  <a:tcPr marT="91425" marB="91425" marR="91425" marL="91425"/>
                </a:tc>
                <a:tc>
                  <a:txBody>
                    <a:bodyPr/>
                    <a:lstStyle/>
                    <a:p>
                      <a:pPr indent="0" lvl="0" marL="0" rtl="0" algn="ctr">
                        <a:spcBef>
                          <a:spcPts val="0"/>
                        </a:spcBef>
                        <a:spcAft>
                          <a:spcPts val="0"/>
                        </a:spcAft>
                        <a:buNone/>
                      </a:pPr>
                      <a:r>
                        <a:rPr b="1" lang="sr"/>
                        <a:t>English Translation</a:t>
                      </a:r>
                      <a:endParaRPr b="1"/>
                    </a:p>
                  </a:txBody>
                  <a:tcPr marT="91425" marB="91425" marR="91425" marL="91425"/>
                </a:tc>
                <a:tc>
                  <a:txBody>
                    <a:bodyPr/>
                    <a:lstStyle/>
                    <a:p>
                      <a:pPr indent="0" lvl="0" marL="0" rtl="0" algn="ctr">
                        <a:spcBef>
                          <a:spcPts val="0"/>
                        </a:spcBef>
                        <a:spcAft>
                          <a:spcPts val="0"/>
                        </a:spcAft>
                        <a:buNone/>
                      </a:pPr>
                      <a:r>
                        <a:rPr b="1" lang="sr"/>
                        <a:t>Annotators</a:t>
                      </a:r>
                      <a:endParaRPr b="1"/>
                    </a:p>
                  </a:txBody>
                  <a:tcPr marT="91425" marB="91425" marR="91425" marL="91425"/>
                </a:tc>
                <a:tc>
                  <a:txBody>
                    <a:bodyPr/>
                    <a:lstStyle/>
                    <a:p>
                      <a:pPr indent="0" lvl="0" marL="0" rtl="0" algn="ctr">
                        <a:spcBef>
                          <a:spcPts val="0"/>
                        </a:spcBef>
                        <a:spcAft>
                          <a:spcPts val="0"/>
                        </a:spcAft>
                        <a:buNone/>
                      </a:pPr>
                      <a:r>
                        <a:rPr b="1" lang="sr"/>
                        <a:t>Model</a:t>
                      </a:r>
                      <a:endParaRPr b="1"/>
                    </a:p>
                  </a:txBody>
                  <a:tcPr marT="91425" marB="91425" marR="91425" marL="91425"/>
                </a:tc>
              </a:tr>
              <a:tr h="902200">
                <a:tc>
                  <a:txBody>
                    <a:bodyPr/>
                    <a:lstStyle/>
                    <a:p>
                      <a:pPr indent="0" lvl="0" marL="0" rtl="0" algn="l">
                        <a:spcBef>
                          <a:spcPts val="0"/>
                        </a:spcBef>
                        <a:spcAft>
                          <a:spcPts val="0"/>
                        </a:spcAft>
                        <a:buNone/>
                      </a:pPr>
                      <a:r>
                        <a:rPr lang="sr"/>
                        <a:t>U Ivanu žilice se zaigraju, srce mu se stesni; ove dve tri reči, koje Mladen izusti, učine mu se proročanstvo koje ovaj govori iz magnetičnog sna.</a:t>
                      </a:r>
                      <a:endParaRPr/>
                    </a:p>
                  </a:txBody>
                  <a:tcPr marT="91425" marB="91425" marR="91425" marL="91425"/>
                </a:tc>
                <a:tc>
                  <a:txBody>
                    <a:bodyPr/>
                    <a:lstStyle/>
                    <a:p>
                      <a:pPr indent="0" lvl="0" marL="0" rtl="0" algn="l">
                        <a:spcBef>
                          <a:spcPts val="0"/>
                        </a:spcBef>
                        <a:spcAft>
                          <a:spcPts val="0"/>
                        </a:spcAft>
                        <a:buNone/>
                      </a:pPr>
                      <a:r>
                        <a:rPr lang="sr"/>
                        <a:t>In Ivan, his veins begin to throb, his heart tightens; these two or three words uttered by Mladen seem to him a prophecy spoken from a magnetic dream.</a:t>
                      </a:r>
                      <a:endParaRPr/>
                    </a:p>
                  </a:txBody>
                  <a:tcPr marT="91425" marB="91425" marR="91425" marL="91425"/>
                </a:tc>
                <a:tc>
                  <a:txBody>
                    <a:bodyPr/>
                    <a:lstStyle/>
                    <a:p>
                      <a:pPr indent="0" lvl="0" marL="0" rtl="0" algn="ctr">
                        <a:spcBef>
                          <a:spcPts val="0"/>
                        </a:spcBef>
                        <a:spcAft>
                          <a:spcPts val="0"/>
                        </a:spcAft>
                        <a:buNone/>
                      </a:pPr>
                      <a:r>
                        <a:rPr lang="sr"/>
                        <a:t>-1</a:t>
                      </a:r>
                      <a:endParaRPr/>
                    </a:p>
                  </a:txBody>
                  <a:tcPr marT="91425" marB="91425" marR="91425" marL="91425" anchor="ctr"/>
                </a:tc>
                <a:tc>
                  <a:txBody>
                    <a:bodyPr/>
                    <a:lstStyle/>
                    <a:p>
                      <a:pPr indent="0" lvl="0" marL="0" rtl="0" algn="ctr">
                        <a:spcBef>
                          <a:spcPts val="0"/>
                        </a:spcBef>
                        <a:spcAft>
                          <a:spcPts val="0"/>
                        </a:spcAft>
                        <a:buNone/>
                      </a:pPr>
                      <a:r>
                        <a:rPr lang="sr"/>
                        <a:t>1</a:t>
                      </a:r>
                      <a:endParaRPr/>
                    </a:p>
                  </a:txBody>
                  <a:tcPr marT="91425" marB="91425" marR="91425" marL="91425" anchor="ctr"/>
                </a:tc>
              </a:tr>
              <a:tr h="902200">
                <a:tc>
                  <a:txBody>
                    <a:bodyPr/>
                    <a:lstStyle/>
                    <a:p>
                      <a:pPr indent="0" lvl="0" marL="0" rtl="0" algn="l">
                        <a:spcBef>
                          <a:spcPts val="0"/>
                        </a:spcBef>
                        <a:spcAft>
                          <a:spcPts val="0"/>
                        </a:spcAft>
                        <a:buNone/>
                      </a:pPr>
                      <a:r>
                        <a:rPr lang="sr"/>
                        <a:t>Sto je bio sav mokar, i s njegovih krajeva kapala je voda s mrvicama od duhana i pepelom od cigara, koji sam ja otresao na svećnjak.</a:t>
                      </a:r>
                      <a:endParaRPr/>
                    </a:p>
                  </a:txBody>
                  <a:tcPr marT="91425" marB="91425" marR="91425" marL="91425"/>
                </a:tc>
                <a:tc>
                  <a:txBody>
                    <a:bodyPr/>
                    <a:lstStyle/>
                    <a:p>
                      <a:pPr indent="0" lvl="0" marL="0" rtl="0" algn="l">
                        <a:spcBef>
                          <a:spcPts val="0"/>
                        </a:spcBef>
                        <a:spcAft>
                          <a:spcPts val="0"/>
                        </a:spcAft>
                        <a:buNone/>
                      </a:pPr>
                      <a:r>
                        <a:rPr lang="sr"/>
                        <a:t>Table </a:t>
                      </a:r>
                      <a:r>
                        <a:rPr lang="sr"/>
                        <a:t>was completely wet, and water dripped from his edges along with bits of tobacco and cigarette ash, which I shook off onto the candlestick.</a:t>
                      </a:r>
                      <a:endParaRPr/>
                    </a:p>
                  </a:txBody>
                  <a:tcPr marT="91425" marB="91425" marR="91425" marL="91425"/>
                </a:tc>
                <a:tc>
                  <a:txBody>
                    <a:bodyPr/>
                    <a:lstStyle/>
                    <a:p>
                      <a:pPr indent="0" lvl="0" marL="0" rtl="0" algn="ctr">
                        <a:spcBef>
                          <a:spcPts val="0"/>
                        </a:spcBef>
                        <a:spcAft>
                          <a:spcPts val="0"/>
                        </a:spcAft>
                        <a:buNone/>
                      </a:pPr>
                      <a:r>
                        <a:rPr lang="sr"/>
                        <a:t>0</a:t>
                      </a:r>
                      <a:endParaRPr/>
                    </a:p>
                  </a:txBody>
                  <a:tcPr marT="91425" marB="91425" marR="91425" marL="91425" anchor="ctr"/>
                </a:tc>
                <a:tc>
                  <a:txBody>
                    <a:bodyPr/>
                    <a:lstStyle/>
                    <a:p>
                      <a:pPr indent="0" lvl="0" marL="0" rtl="0" algn="ctr">
                        <a:spcBef>
                          <a:spcPts val="0"/>
                        </a:spcBef>
                        <a:spcAft>
                          <a:spcPts val="0"/>
                        </a:spcAft>
                        <a:buNone/>
                      </a:pPr>
                      <a:r>
                        <a:rPr lang="sr"/>
                        <a:t>-1</a:t>
                      </a:r>
                      <a:endParaRPr/>
                    </a:p>
                  </a:txBody>
                  <a:tcPr marT="91425" marB="91425" marR="91425" marL="91425" anchor="ctr"/>
                </a:tc>
              </a:tr>
              <a:tr h="902200">
                <a:tc>
                  <a:txBody>
                    <a:bodyPr/>
                    <a:lstStyle/>
                    <a:p>
                      <a:pPr indent="0" lvl="0" marL="0" rtl="0" algn="l">
                        <a:spcBef>
                          <a:spcPts val="0"/>
                        </a:spcBef>
                        <a:spcAft>
                          <a:spcPts val="0"/>
                        </a:spcAft>
                        <a:buNone/>
                      </a:pPr>
                      <a:r>
                        <a:rPr lang="sr"/>
                        <a:t>Oh, da znate vi, dragi prijatelju, kakva je to naslada prolivati suze na grudima vernog prijatelja il ’ ljubavnika!...</a:t>
                      </a:r>
                      <a:endParaRPr/>
                    </a:p>
                  </a:txBody>
                  <a:tcPr marT="91425" marB="91425" marR="91425" marL="91425"/>
                </a:tc>
                <a:tc>
                  <a:txBody>
                    <a:bodyPr/>
                    <a:lstStyle/>
                    <a:p>
                      <a:pPr indent="0" lvl="0" marL="0" rtl="0" algn="l">
                        <a:spcBef>
                          <a:spcPts val="0"/>
                        </a:spcBef>
                        <a:spcAft>
                          <a:spcPts val="0"/>
                        </a:spcAft>
                        <a:buNone/>
                      </a:pPr>
                      <a:r>
                        <a:rPr lang="sr"/>
                        <a:t>Oh, if you only knew, dear friend, what a delight it is to shed tears on the chest of a faithful friend or lover!...</a:t>
                      </a:r>
                      <a:endParaRPr/>
                    </a:p>
                  </a:txBody>
                  <a:tcPr marT="91425" marB="91425" marR="91425" marL="91425"/>
                </a:tc>
                <a:tc>
                  <a:txBody>
                    <a:bodyPr/>
                    <a:lstStyle/>
                    <a:p>
                      <a:pPr indent="0" lvl="0" marL="0" rtl="0" algn="ctr">
                        <a:spcBef>
                          <a:spcPts val="0"/>
                        </a:spcBef>
                        <a:spcAft>
                          <a:spcPts val="0"/>
                        </a:spcAft>
                        <a:buNone/>
                      </a:pPr>
                      <a:r>
                        <a:rPr lang="sr"/>
                        <a:t>1</a:t>
                      </a:r>
                      <a:endParaRPr/>
                    </a:p>
                  </a:txBody>
                  <a:tcPr marT="91425" marB="91425" marR="91425" marL="91425" anchor="ctr"/>
                </a:tc>
                <a:tc>
                  <a:txBody>
                    <a:bodyPr/>
                    <a:lstStyle/>
                    <a:p>
                      <a:pPr indent="0" lvl="0" marL="0" rtl="0" algn="ctr">
                        <a:spcBef>
                          <a:spcPts val="0"/>
                        </a:spcBef>
                        <a:spcAft>
                          <a:spcPts val="0"/>
                        </a:spcAft>
                        <a:buNone/>
                      </a:pPr>
                      <a:r>
                        <a:rPr lang="sr"/>
                        <a:t>10</a:t>
                      </a:r>
                      <a:endParaRPr/>
                    </a:p>
                  </a:txBody>
                  <a:tcPr marT="91425" marB="91425" marR="91425" marL="91425"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sz="2933"/>
              <a:t>Comparison of Accuracy with Previous Sentiment Analysis Approaches</a:t>
            </a:r>
            <a:endParaRPr sz="2933"/>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6" name="Google Shape;166;p27"/>
          <p:cNvSpPr txBox="1"/>
          <p:nvPr>
            <p:ph idx="1" type="body"/>
          </p:nvPr>
        </p:nvSpPr>
        <p:spPr>
          <a:xfrm>
            <a:off x="311700" y="1152425"/>
            <a:ext cx="4135500" cy="2540700"/>
          </a:xfrm>
          <a:prstGeom prst="rect">
            <a:avLst/>
          </a:prstGeom>
        </p:spPr>
        <p:txBody>
          <a:bodyPr anchorCtr="0" anchor="t" bIns="91425" lIns="91425" spcFirstLastPara="1" rIns="91425" wrap="square" tIns="91425">
            <a:normAutofit fontScale="77500"/>
          </a:bodyPr>
          <a:lstStyle/>
          <a:p>
            <a:pPr indent="0" lvl="0" marL="457200" rtl="0" algn="l">
              <a:spcBef>
                <a:spcPts val="0"/>
              </a:spcBef>
              <a:spcAft>
                <a:spcPts val="0"/>
              </a:spcAft>
              <a:buNone/>
            </a:pPr>
            <a:r>
              <a:rPr b="1" lang="sr" sz="3034">
                <a:solidFill>
                  <a:srgbClr val="000000"/>
                </a:solidFill>
                <a:latin typeface="Times New Roman"/>
                <a:ea typeface="Times New Roman"/>
                <a:cs typeface="Times New Roman"/>
                <a:sym typeface="Times New Roman"/>
              </a:rPr>
              <a:t>Previous Methods </a:t>
            </a:r>
            <a:endParaRPr b="1">
              <a:solidFill>
                <a:srgbClr val="000000"/>
              </a:solidFill>
              <a:latin typeface="Times New Roman"/>
              <a:ea typeface="Times New Roman"/>
              <a:cs typeface="Times New Roman"/>
              <a:sym typeface="Times New Roman"/>
            </a:endParaRPr>
          </a:p>
          <a:p>
            <a:pPr indent="-317182" lvl="0" marL="457200" rtl="0" algn="l">
              <a:spcBef>
                <a:spcPts val="1200"/>
              </a:spcBef>
              <a:spcAft>
                <a:spcPts val="0"/>
              </a:spcAft>
              <a:buClr>
                <a:srgbClr val="000000"/>
              </a:buClr>
              <a:buSzPct val="100000"/>
              <a:buFont typeface="Times New Roman"/>
              <a:buChar char="●"/>
            </a:pPr>
            <a:r>
              <a:rPr b="1" lang="sr">
                <a:solidFill>
                  <a:srgbClr val="000000"/>
                </a:solidFill>
                <a:latin typeface="Times New Roman"/>
                <a:ea typeface="Times New Roman"/>
                <a:cs typeface="Times New Roman"/>
                <a:sym typeface="Times New Roman"/>
              </a:rPr>
              <a:t>MNB with Sentiment Lexicon:</a:t>
            </a:r>
            <a:endParaRPr b="1">
              <a:solidFill>
                <a:srgbClr val="000000"/>
              </a:solidFill>
              <a:latin typeface="Times New Roman"/>
              <a:ea typeface="Times New Roman"/>
              <a:cs typeface="Times New Roman"/>
              <a:sym typeface="Times New Roman"/>
            </a:endParaRPr>
          </a:p>
          <a:p>
            <a:pPr indent="-317182" lvl="0" marL="914400" rtl="0" algn="l">
              <a:spcBef>
                <a:spcPts val="0"/>
              </a:spcBef>
              <a:spcAft>
                <a:spcPts val="0"/>
              </a:spcAft>
              <a:buClr>
                <a:srgbClr val="000000"/>
              </a:buClr>
              <a:buSzPct val="100000"/>
              <a:buFont typeface="Times New Roman"/>
              <a:buChar char="●"/>
            </a:pPr>
            <a:r>
              <a:rPr lang="sr">
                <a:solidFill>
                  <a:srgbClr val="000000"/>
                </a:solidFill>
                <a:latin typeface="Times New Roman"/>
                <a:ea typeface="Times New Roman"/>
                <a:cs typeface="Times New Roman"/>
                <a:sym typeface="Times New Roman"/>
              </a:rPr>
              <a:t>Accuracy: 65.7%</a:t>
            </a:r>
            <a:endParaRPr>
              <a:solidFill>
                <a:srgbClr val="000000"/>
              </a:solidFill>
              <a:latin typeface="Times New Roman"/>
              <a:ea typeface="Times New Roman"/>
              <a:cs typeface="Times New Roman"/>
              <a:sym typeface="Times New Roman"/>
            </a:endParaRPr>
          </a:p>
          <a:p>
            <a:pPr indent="-317182" lvl="0" marL="914400" rtl="0" algn="l">
              <a:spcBef>
                <a:spcPts val="0"/>
              </a:spcBef>
              <a:spcAft>
                <a:spcPts val="0"/>
              </a:spcAft>
              <a:buClr>
                <a:srgbClr val="000000"/>
              </a:buClr>
              <a:buSzPct val="100000"/>
              <a:buFont typeface="Times New Roman"/>
              <a:buChar char="●"/>
            </a:pPr>
            <a:r>
              <a:rPr lang="sr">
                <a:solidFill>
                  <a:srgbClr val="000000"/>
                </a:solidFill>
                <a:latin typeface="Times New Roman"/>
                <a:ea typeface="Times New Roman"/>
                <a:cs typeface="Times New Roman"/>
                <a:sym typeface="Times New Roman"/>
              </a:rPr>
              <a:t>Relies on manually constructed sentiment lexicons.</a:t>
            </a:r>
            <a:endParaRPr>
              <a:solidFill>
                <a:srgbClr val="000000"/>
              </a:solidFill>
              <a:latin typeface="Times New Roman"/>
              <a:ea typeface="Times New Roman"/>
              <a:cs typeface="Times New Roman"/>
              <a:sym typeface="Times New Roman"/>
            </a:endParaRPr>
          </a:p>
          <a:p>
            <a:pPr indent="-317182" lvl="0" marL="457200" rtl="0" algn="l">
              <a:spcBef>
                <a:spcPts val="0"/>
              </a:spcBef>
              <a:spcAft>
                <a:spcPts val="0"/>
              </a:spcAft>
              <a:buClr>
                <a:srgbClr val="000000"/>
              </a:buClr>
              <a:buSzPct val="100000"/>
              <a:buFont typeface="Times New Roman"/>
              <a:buChar char="●"/>
            </a:pPr>
            <a:r>
              <a:rPr b="1" lang="sr">
                <a:solidFill>
                  <a:srgbClr val="000000"/>
                </a:solidFill>
                <a:latin typeface="Times New Roman"/>
                <a:ea typeface="Times New Roman"/>
                <a:cs typeface="Times New Roman"/>
                <a:sym typeface="Times New Roman"/>
              </a:rPr>
              <a:t>MNB with Bag-of-Words + Lexicon Features:</a:t>
            </a:r>
            <a:endParaRPr b="1">
              <a:solidFill>
                <a:srgbClr val="000000"/>
              </a:solidFill>
              <a:latin typeface="Times New Roman"/>
              <a:ea typeface="Times New Roman"/>
              <a:cs typeface="Times New Roman"/>
              <a:sym typeface="Times New Roman"/>
            </a:endParaRPr>
          </a:p>
          <a:p>
            <a:pPr indent="-297497" lvl="1" marL="914400" rtl="0" algn="l">
              <a:spcBef>
                <a:spcPts val="0"/>
              </a:spcBef>
              <a:spcAft>
                <a:spcPts val="0"/>
              </a:spcAft>
              <a:buClr>
                <a:srgbClr val="000000"/>
              </a:buClr>
              <a:buSzPct val="100000"/>
              <a:buFont typeface="Times New Roman"/>
              <a:buChar char="○"/>
            </a:pPr>
            <a:r>
              <a:rPr lang="sr">
                <a:solidFill>
                  <a:srgbClr val="000000"/>
                </a:solidFill>
                <a:latin typeface="Times New Roman"/>
                <a:ea typeface="Times New Roman"/>
                <a:cs typeface="Times New Roman"/>
                <a:sym typeface="Times New Roman"/>
              </a:rPr>
              <a:t>Accuracy: 71.9%</a:t>
            </a:r>
            <a:endParaRPr>
              <a:solidFill>
                <a:srgbClr val="000000"/>
              </a:solidFill>
              <a:latin typeface="Times New Roman"/>
              <a:ea typeface="Times New Roman"/>
              <a:cs typeface="Times New Roman"/>
              <a:sym typeface="Times New Roman"/>
            </a:endParaRPr>
          </a:p>
          <a:p>
            <a:pPr indent="-297497" lvl="1" marL="914400" rtl="0" algn="l">
              <a:spcBef>
                <a:spcPts val="0"/>
              </a:spcBef>
              <a:spcAft>
                <a:spcPts val="0"/>
              </a:spcAft>
              <a:buClr>
                <a:srgbClr val="000000"/>
              </a:buClr>
              <a:buSzPct val="100000"/>
              <a:buFont typeface="Times New Roman"/>
              <a:buChar char="○"/>
            </a:pPr>
            <a:r>
              <a:rPr lang="sr">
                <a:solidFill>
                  <a:srgbClr val="000000"/>
                </a:solidFill>
                <a:latin typeface="Times New Roman"/>
                <a:ea typeface="Times New Roman"/>
                <a:cs typeface="Times New Roman"/>
                <a:sym typeface="Times New Roman"/>
              </a:rPr>
              <a:t>Combines bag-of-words model with lexicon-based features for sentiment analysis.</a:t>
            </a:r>
            <a:endParaRPr>
              <a:solidFill>
                <a:srgbClr val="000000"/>
              </a:solidFill>
              <a:latin typeface="Times New Roman"/>
              <a:ea typeface="Times New Roman"/>
              <a:cs typeface="Times New Roman"/>
              <a:sym typeface="Times New Roman"/>
            </a:endParaRPr>
          </a:p>
        </p:txBody>
      </p:sp>
      <p:sp>
        <p:nvSpPr>
          <p:cNvPr id="167" name="Google Shape;167;p27"/>
          <p:cNvSpPr txBox="1"/>
          <p:nvPr>
            <p:ph idx="1" type="body"/>
          </p:nvPr>
        </p:nvSpPr>
        <p:spPr>
          <a:xfrm>
            <a:off x="4847325" y="1206575"/>
            <a:ext cx="4135500" cy="2540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sr">
                <a:solidFill>
                  <a:srgbClr val="000000"/>
                </a:solidFill>
                <a:latin typeface="Times New Roman"/>
                <a:ea typeface="Times New Roman"/>
                <a:cs typeface="Times New Roman"/>
                <a:sym typeface="Times New Roman"/>
              </a:rPr>
              <a:t>This Study </a:t>
            </a:r>
            <a:endParaRPr b="1">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b="1" lang="sr">
                <a:solidFill>
                  <a:srgbClr val="000000"/>
                </a:solidFill>
                <a:latin typeface="Times New Roman"/>
                <a:ea typeface="Times New Roman"/>
                <a:cs typeface="Times New Roman"/>
                <a:sym typeface="Times New Roman"/>
              </a:rPr>
              <a:t>Mistral 7B-Instruct (Zero-Shot):</a:t>
            </a:r>
            <a:endParaRPr b="1">
              <a:solidFill>
                <a:srgbClr val="000000"/>
              </a:solidFill>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sr">
                <a:solidFill>
                  <a:srgbClr val="000000"/>
                </a:solidFill>
                <a:latin typeface="Times New Roman"/>
                <a:ea typeface="Times New Roman"/>
                <a:cs typeface="Times New Roman"/>
                <a:sym typeface="Times New Roman"/>
              </a:rPr>
              <a:t>Accuracy: 68.2%</a:t>
            </a:r>
            <a:endParaRPr>
              <a:solidFill>
                <a:srgbClr val="000000"/>
              </a:solidFill>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sr">
                <a:solidFill>
                  <a:srgbClr val="000000"/>
                </a:solidFill>
                <a:latin typeface="Times New Roman"/>
                <a:ea typeface="Times New Roman"/>
                <a:cs typeface="Times New Roman"/>
                <a:sym typeface="Times New Roman"/>
              </a:rPr>
              <a:t>No need for manually labeled training corpus.</a:t>
            </a:r>
            <a:endParaRPr>
              <a:solidFill>
                <a:srgbClr val="000000"/>
              </a:solidFill>
              <a:latin typeface="Times New Roman"/>
              <a:ea typeface="Times New Roman"/>
              <a:cs typeface="Times New Roman"/>
              <a:sym typeface="Times New Roman"/>
            </a:endParaRPr>
          </a:p>
          <a:p>
            <a:pPr indent="-317500" lvl="1" marL="914400" rtl="0" algn="l">
              <a:spcBef>
                <a:spcPts val="0"/>
              </a:spcBef>
              <a:spcAft>
                <a:spcPts val="0"/>
              </a:spcAft>
              <a:buClr>
                <a:srgbClr val="000000"/>
              </a:buClr>
              <a:buSzPts val="1400"/>
              <a:buFont typeface="Times New Roman"/>
              <a:buChar char="○"/>
            </a:pPr>
            <a:r>
              <a:rPr lang="sr">
                <a:solidFill>
                  <a:srgbClr val="000000"/>
                </a:solidFill>
                <a:latin typeface="Times New Roman"/>
                <a:ea typeface="Times New Roman"/>
                <a:cs typeface="Times New Roman"/>
                <a:sym typeface="Times New Roman"/>
              </a:rPr>
              <a:t>Simpler setup with fewer resources required.</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b="1">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Conclusion</a:t>
            </a:r>
            <a:endParaRPr/>
          </a:p>
          <a:p>
            <a:pPr indent="0" lvl="0" marL="0" rtl="0" algn="l">
              <a:spcBef>
                <a:spcPts val="0"/>
              </a:spcBef>
              <a:spcAft>
                <a:spcPts val="0"/>
              </a:spcAft>
              <a:buNone/>
            </a:pPr>
            <a:r>
              <a:t/>
            </a:r>
            <a:endParaRPr/>
          </a:p>
        </p:txBody>
      </p:sp>
      <p:sp>
        <p:nvSpPr>
          <p:cNvPr id="173" name="Google Shape;173;p28"/>
          <p:cNvSpPr txBox="1"/>
          <p:nvPr>
            <p:ph idx="1" type="body"/>
          </p:nvPr>
        </p:nvSpPr>
        <p:spPr>
          <a:xfrm>
            <a:off x="466375" y="1266325"/>
            <a:ext cx="8520600" cy="33027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lang="sr">
                <a:solidFill>
                  <a:srgbClr val="000000"/>
                </a:solidFill>
              </a:rPr>
              <a:t>Zero-Shot Learning Performance:</a:t>
            </a:r>
            <a:endParaRPr b="1">
              <a:solidFill>
                <a:srgbClr val="000000"/>
              </a:solidFill>
            </a:endParaRPr>
          </a:p>
          <a:p>
            <a:pPr indent="-317182" lvl="0" marL="457200" rtl="0" algn="l">
              <a:spcBef>
                <a:spcPts val="1200"/>
              </a:spcBef>
              <a:spcAft>
                <a:spcPts val="0"/>
              </a:spcAft>
              <a:buClr>
                <a:srgbClr val="000000"/>
              </a:buClr>
              <a:buSzPct val="100000"/>
              <a:buChar char="●"/>
            </a:pPr>
            <a:r>
              <a:rPr lang="sr">
                <a:solidFill>
                  <a:srgbClr val="000000"/>
                </a:solidFill>
              </a:rPr>
              <a:t>Achieved superior results with the simplest prompt in literary texts (68.2% accuracy).</a:t>
            </a:r>
            <a:endParaRPr>
              <a:solidFill>
                <a:srgbClr val="000000"/>
              </a:solidFill>
            </a:endParaRPr>
          </a:p>
          <a:p>
            <a:pPr indent="0" lvl="0" marL="0" rtl="0" algn="l">
              <a:spcBef>
                <a:spcPts val="1200"/>
              </a:spcBef>
              <a:spcAft>
                <a:spcPts val="0"/>
              </a:spcAft>
              <a:buNone/>
            </a:pPr>
            <a:r>
              <a:rPr b="1" lang="sr">
                <a:solidFill>
                  <a:srgbClr val="000000"/>
                </a:solidFill>
              </a:rPr>
              <a:t>Quantized Models:</a:t>
            </a:r>
            <a:endParaRPr b="1">
              <a:solidFill>
                <a:srgbClr val="000000"/>
              </a:solidFill>
            </a:endParaRPr>
          </a:p>
          <a:p>
            <a:pPr indent="-317182" lvl="0" marL="457200" rtl="0" algn="l">
              <a:spcBef>
                <a:spcPts val="1200"/>
              </a:spcBef>
              <a:spcAft>
                <a:spcPts val="0"/>
              </a:spcAft>
              <a:buClr>
                <a:srgbClr val="000000"/>
              </a:buClr>
              <a:buSzPct val="100000"/>
              <a:buChar char="●"/>
            </a:pPr>
            <a:r>
              <a:rPr lang="sr">
                <a:solidFill>
                  <a:srgbClr val="000000"/>
                </a:solidFill>
              </a:rPr>
              <a:t>Appeared to strip away many of the benefits typically associated with the Mistral model.</a:t>
            </a:r>
            <a:endParaRPr>
              <a:solidFill>
                <a:srgbClr val="000000"/>
              </a:solidFill>
            </a:endParaRPr>
          </a:p>
          <a:p>
            <a:pPr indent="0" lvl="0" marL="0" rtl="0" algn="l">
              <a:spcBef>
                <a:spcPts val="1200"/>
              </a:spcBef>
              <a:spcAft>
                <a:spcPts val="0"/>
              </a:spcAft>
              <a:buNone/>
            </a:pPr>
            <a:r>
              <a:rPr b="1" lang="sr">
                <a:solidFill>
                  <a:srgbClr val="000000"/>
                </a:solidFill>
              </a:rPr>
              <a:t>Highlight:</a:t>
            </a:r>
            <a:endParaRPr b="1">
              <a:solidFill>
                <a:srgbClr val="000000"/>
              </a:solidFill>
            </a:endParaRPr>
          </a:p>
          <a:p>
            <a:pPr indent="-317182" lvl="0" marL="457200" rtl="0" algn="l">
              <a:spcBef>
                <a:spcPts val="1200"/>
              </a:spcBef>
              <a:spcAft>
                <a:spcPts val="0"/>
              </a:spcAft>
              <a:buClr>
                <a:srgbClr val="000000"/>
              </a:buClr>
              <a:buSzPct val="100000"/>
              <a:buChar char="●"/>
            </a:pPr>
            <a:r>
              <a:rPr b="1" lang="sr">
                <a:solidFill>
                  <a:srgbClr val="000000"/>
                </a:solidFill>
              </a:rPr>
              <a:t>All-caps prompts</a:t>
            </a:r>
            <a:r>
              <a:rPr lang="sr">
                <a:solidFill>
                  <a:srgbClr val="000000"/>
                </a:solidFill>
              </a:rPr>
              <a:t> were effective in eliminating unusable responses, but reduced accuracy</a:t>
            </a:r>
            <a:endParaRPr>
              <a:solidFill>
                <a:srgbClr val="000000"/>
              </a:solidFill>
            </a:endParaRPr>
          </a:p>
          <a:p>
            <a:pPr indent="-317182" lvl="0" marL="457200" rtl="0" algn="l">
              <a:spcBef>
                <a:spcPts val="0"/>
              </a:spcBef>
              <a:spcAft>
                <a:spcPts val="0"/>
              </a:spcAft>
              <a:buClr>
                <a:srgbClr val="000000"/>
              </a:buClr>
              <a:buSzPct val="100000"/>
              <a:buChar char="●"/>
            </a:pPr>
            <a:r>
              <a:rPr lang="sr">
                <a:solidFill>
                  <a:srgbClr val="000000"/>
                </a:solidFill>
              </a:rPr>
              <a:t>instructing LLM to detect </a:t>
            </a:r>
            <a:r>
              <a:rPr b="1" lang="sr">
                <a:solidFill>
                  <a:srgbClr val="000000"/>
                </a:solidFill>
              </a:rPr>
              <a:t>sarcasm </a:t>
            </a:r>
            <a:r>
              <a:rPr lang="sr">
                <a:solidFill>
                  <a:srgbClr val="000000"/>
                </a:solidFill>
              </a:rPr>
              <a:t>resulted in over detection</a:t>
            </a:r>
            <a:endParaRPr>
              <a:solidFill>
                <a:srgbClr val="000000"/>
              </a:solidFill>
            </a:endParaRPr>
          </a:p>
          <a:p>
            <a:pPr indent="0" lvl="0" marL="0" rtl="0" algn="l">
              <a:spcBef>
                <a:spcPts val="1200"/>
              </a:spcBef>
              <a:spcAft>
                <a:spcPts val="0"/>
              </a:spcAft>
              <a:buNone/>
            </a:pPr>
            <a:r>
              <a:t/>
            </a:r>
            <a:endParaRPr b="1">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Future Work</a:t>
            </a:r>
            <a:endParaRPr/>
          </a:p>
          <a:p>
            <a:pPr indent="0" lvl="0" marL="0" rtl="0" algn="l">
              <a:spcBef>
                <a:spcPts val="0"/>
              </a:spcBef>
              <a:spcAft>
                <a:spcPts val="0"/>
              </a:spcAft>
              <a:buNone/>
            </a:pPr>
            <a:r>
              <a:t/>
            </a:r>
            <a:endParaRPr/>
          </a:p>
        </p:txBody>
      </p:sp>
      <p:sp>
        <p:nvSpPr>
          <p:cNvPr id="179" name="Google Shape;179;p29"/>
          <p:cNvSpPr txBox="1"/>
          <p:nvPr>
            <p:ph idx="1" type="body"/>
          </p:nvPr>
        </p:nvSpPr>
        <p:spPr>
          <a:xfrm>
            <a:off x="466375" y="1266325"/>
            <a:ext cx="8520600" cy="3302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sr">
                <a:solidFill>
                  <a:srgbClr val="000000"/>
                </a:solidFill>
              </a:rPr>
              <a:t>Run Zero-Shot Prompts on Quantized Mistral:</a:t>
            </a:r>
            <a:endParaRPr b="1">
              <a:solidFill>
                <a:srgbClr val="000000"/>
              </a:solidFill>
            </a:endParaRPr>
          </a:p>
          <a:p>
            <a:pPr indent="-342900" lvl="0" marL="457200" rtl="0" algn="l">
              <a:spcBef>
                <a:spcPts val="1200"/>
              </a:spcBef>
              <a:spcAft>
                <a:spcPts val="0"/>
              </a:spcAft>
              <a:buClr>
                <a:srgbClr val="000000"/>
              </a:buClr>
              <a:buSzPts val="1800"/>
              <a:buChar char="●"/>
            </a:pPr>
            <a:r>
              <a:rPr lang="sr">
                <a:solidFill>
                  <a:srgbClr val="000000"/>
                </a:solidFill>
              </a:rPr>
              <a:t>Investigate whether quantization itself degrades performance for less-studied languages like Serbian </a:t>
            </a:r>
            <a:endParaRPr>
              <a:solidFill>
                <a:srgbClr val="000000"/>
              </a:solidFill>
            </a:endParaRPr>
          </a:p>
          <a:p>
            <a:pPr indent="0" lvl="0" marL="0" rtl="0" algn="l">
              <a:spcBef>
                <a:spcPts val="1200"/>
              </a:spcBef>
              <a:spcAft>
                <a:spcPts val="0"/>
              </a:spcAft>
              <a:buNone/>
            </a:pPr>
            <a:r>
              <a:rPr b="1" lang="sr">
                <a:solidFill>
                  <a:srgbClr val="000000"/>
                </a:solidFill>
              </a:rPr>
              <a:t>Compare with Fine-Tuned XLM-R Models</a:t>
            </a:r>
            <a:r>
              <a:rPr b="1" lang="sr">
                <a:solidFill>
                  <a:srgbClr val="000000"/>
                </a:solidFill>
              </a:rPr>
              <a:t>:</a:t>
            </a:r>
            <a:endParaRPr b="1">
              <a:solidFill>
                <a:srgbClr val="000000"/>
              </a:solidFill>
            </a:endParaRPr>
          </a:p>
          <a:p>
            <a:pPr indent="-342900" lvl="0" marL="457200" rtl="0" algn="l">
              <a:spcBef>
                <a:spcPts val="1200"/>
              </a:spcBef>
              <a:spcAft>
                <a:spcPts val="0"/>
              </a:spcAft>
              <a:buClr>
                <a:srgbClr val="000000"/>
              </a:buClr>
              <a:buSzPts val="1800"/>
              <a:buChar char="●"/>
            </a:pPr>
            <a:r>
              <a:rPr lang="sr">
                <a:solidFill>
                  <a:srgbClr val="000000"/>
                </a:solidFill>
              </a:rPr>
              <a:t>Plan to compare zero-shot learning with fine-tuned XLM-R models to assess whether more specialized models can outperform general LLMs.</a:t>
            </a:r>
            <a:endParaRPr>
              <a:solidFill>
                <a:srgbClr val="000000"/>
              </a:solidFill>
            </a:endParaRPr>
          </a:p>
          <a:p>
            <a:pPr indent="0" lvl="0" marL="0" rtl="0" algn="l">
              <a:spcBef>
                <a:spcPts val="1200"/>
              </a:spcBef>
              <a:spcAft>
                <a:spcPts val="0"/>
              </a:spcAft>
              <a:buNone/>
            </a:pPr>
            <a:r>
              <a:t/>
            </a:r>
            <a:endParaRPr b="1">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nvSpPr>
        <p:spPr>
          <a:xfrm>
            <a:off x="219975" y="1883125"/>
            <a:ext cx="5942400" cy="1799700"/>
          </a:xfrm>
          <a:prstGeom prst="rect">
            <a:avLst/>
          </a:prstGeom>
          <a:noFill/>
          <a:ln>
            <a:noFill/>
          </a:ln>
        </p:spPr>
        <p:txBody>
          <a:bodyPr anchorCtr="0" anchor="t" bIns="121900" lIns="121900" spcFirstLastPara="1" rIns="121900" wrap="square" tIns="121900">
            <a:normAutofit lnSpcReduction="20000"/>
          </a:bodyPr>
          <a:lstStyle/>
          <a:p>
            <a:pPr indent="0" lvl="0" marL="0" rtl="0" algn="l">
              <a:spcBef>
                <a:spcPts val="0"/>
              </a:spcBef>
              <a:spcAft>
                <a:spcPts val="0"/>
              </a:spcAft>
              <a:buNone/>
            </a:pPr>
            <a:r>
              <a:rPr lang="sr" sz="4200">
                <a:solidFill>
                  <a:schemeClr val="accent1"/>
                </a:solidFill>
                <a:latin typeface="Georgia"/>
                <a:ea typeface="Georgia"/>
                <a:cs typeface="Georgia"/>
                <a:sym typeface="Georgia"/>
              </a:rPr>
              <a:t>Thank you for your attention!</a:t>
            </a:r>
            <a:endParaRPr sz="4200">
              <a:solidFill>
                <a:schemeClr val="accent1"/>
              </a:solidFill>
              <a:latin typeface="Georgia"/>
              <a:ea typeface="Georgia"/>
              <a:cs typeface="Georgia"/>
              <a:sym typeface="Georgia"/>
            </a:endParaRPr>
          </a:p>
          <a:p>
            <a:pPr indent="0" lvl="0" marL="0" rtl="0" algn="l">
              <a:spcBef>
                <a:spcPts val="0"/>
              </a:spcBef>
              <a:spcAft>
                <a:spcPts val="0"/>
              </a:spcAft>
              <a:buNone/>
            </a:pPr>
            <a:r>
              <a:t/>
            </a:r>
            <a:endParaRPr sz="4200">
              <a:solidFill>
                <a:srgbClr val="CCA677"/>
              </a:solidFill>
              <a:latin typeface="Georgia"/>
              <a:ea typeface="Georgia"/>
              <a:cs typeface="Georgia"/>
              <a:sym typeface="Georgia"/>
            </a:endParaRPr>
          </a:p>
        </p:txBody>
      </p:sp>
      <p:sp>
        <p:nvSpPr>
          <p:cNvPr id="185" name="Google Shape;185;p30"/>
          <p:cNvSpPr txBox="1"/>
          <p:nvPr/>
        </p:nvSpPr>
        <p:spPr>
          <a:xfrm>
            <a:off x="219974" y="3687603"/>
            <a:ext cx="5671800" cy="1105200"/>
          </a:xfrm>
          <a:prstGeom prst="rect">
            <a:avLst/>
          </a:prstGeom>
          <a:noFill/>
          <a:ln>
            <a:noFill/>
          </a:ln>
        </p:spPr>
        <p:txBody>
          <a:bodyPr anchorCtr="0" anchor="t" bIns="121900" lIns="121900" spcFirstLastPara="1" rIns="121900" wrap="square" tIns="121900">
            <a:normAutofit fontScale="55000" lnSpcReduction="20000"/>
          </a:bodyPr>
          <a:lstStyle/>
          <a:p>
            <a:pPr indent="0" lvl="0" marL="0" rtl="0" algn="l">
              <a:spcBef>
                <a:spcPts val="0"/>
              </a:spcBef>
              <a:spcAft>
                <a:spcPts val="0"/>
              </a:spcAft>
              <a:buNone/>
            </a:pPr>
            <a:r>
              <a:rPr lang="sr" sz="3100" u="sng">
                <a:solidFill>
                  <a:srgbClr val="607D8B"/>
                </a:solidFill>
                <a:latin typeface="Georgia"/>
                <a:ea typeface="Georgia"/>
                <a:cs typeface="Georgia"/>
                <a:sym typeface="Georgia"/>
                <a:hlinkClick r:id="rId3">
                  <a:extLst>
                    <a:ext uri="{A12FA001-AC4F-418D-AE19-62706E023703}">
                      <ahyp:hlinkClr val="tx"/>
                    </a:ext>
                  </a:extLst>
                </a:hlinkClick>
              </a:rPr>
              <a:t>milica.ikonic.nesic@fil.bg.ac.rs</a:t>
            </a:r>
            <a:endParaRPr sz="3100">
              <a:solidFill>
                <a:srgbClr val="000000"/>
              </a:solidFill>
              <a:latin typeface="Georgia"/>
              <a:ea typeface="Georgia"/>
              <a:cs typeface="Georgia"/>
              <a:sym typeface="Georgia"/>
            </a:endParaRPr>
          </a:p>
          <a:p>
            <a:pPr indent="0" lvl="0" marL="0" rtl="0" algn="l">
              <a:spcBef>
                <a:spcPts val="0"/>
              </a:spcBef>
              <a:spcAft>
                <a:spcPts val="0"/>
              </a:spcAft>
              <a:buNone/>
            </a:pPr>
            <a:r>
              <a:rPr lang="sr" sz="3100" u="sng">
                <a:solidFill>
                  <a:srgbClr val="607D8B"/>
                </a:solidFill>
                <a:latin typeface="Georgia"/>
                <a:ea typeface="Georgia"/>
                <a:cs typeface="Georgia"/>
                <a:sym typeface="Georgia"/>
                <a:hlinkClick r:id="rId4">
                  <a:extLst>
                    <a:ext uri="{A12FA001-AC4F-418D-AE19-62706E023703}">
                      <ahyp:hlinkClr val="tx"/>
                    </a:ext>
                  </a:extLst>
                </a:hlinkClick>
              </a:rPr>
              <a:t>ranka@rgf.rs</a:t>
            </a:r>
            <a:endParaRPr sz="3100">
              <a:solidFill>
                <a:srgbClr val="000000"/>
              </a:solidFill>
              <a:latin typeface="Georgia"/>
              <a:ea typeface="Georgia"/>
              <a:cs typeface="Georgia"/>
              <a:sym typeface="Georgia"/>
            </a:endParaRPr>
          </a:p>
          <a:p>
            <a:pPr indent="0" lvl="0" marL="0" rtl="0" algn="l">
              <a:spcBef>
                <a:spcPts val="0"/>
              </a:spcBef>
              <a:spcAft>
                <a:spcPts val="0"/>
              </a:spcAft>
              <a:buNone/>
            </a:pPr>
            <a:r>
              <a:rPr lang="sr" sz="3200" u="sng">
                <a:solidFill>
                  <a:srgbClr val="45818E"/>
                </a:solidFill>
                <a:latin typeface="Georgia"/>
                <a:ea typeface="Georgia"/>
                <a:cs typeface="Georgia"/>
                <a:sym typeface="Georgia"/>
                <a:hlinkClick r:id="rId5">
                  <a:extLst>
                    <a:ext uri="{A12FA001-AC4F-418D-AE19-62706E023703}">
                      <ahyp:hlinkClr val="tx"/>
                    </a:ext>
                  </a:extLst>
                </a:hlinkClick>
              </a:rPr>
              <a:t>sasa5linkar@gmail.com</a:t>
            </a:r>
            <a:endParaRPr sz="3200">
              <a:solidFill>
                <a:srgbClr val="45818E"/>
              </a:solidFill>
              <a:latin typeface="Georgia"/>
              <a:ea typeface="Georgia"/>
              <a:cs typeface="Georgia"/>
              <a:sym typeface="Georgia"/>
            </a:endParaRPr>
          </a:p>
          <a:p>
            <a:pPr indent="0" lvl="0" marL="0" rtl="0" algn="l">
              <a:spcBef>
                <a:spcPts val="0"/>
              </a:spcBef>
              <a:spcAft>
                <a:spcPts val="0"/>
              </a:spcAft>
              <a:buNone/>
            </a:pPr>
            <a:r>
              <a:rPr lang="sr" sz="3200" u="sng">
                <a:solidFill>
                  <a:srgbClr val="607D8B"/>
                </a:solidFill>
                <a:latin typeface="Georgia"/>
                <a:ea typeface="Georgia"/>
                <a:cs typeface="Georgia"/>
                <a:sym typeface="Georgia"/>
                <a:hlinkClick r:id="rId6">
                  <a:extLst>
                    <a:ext uri="{A12FA001-AC4F-418D-AE19-62706E023703}">
                      <ahyp:hlinkClr val="tx"/>
                    </a:ext>
                  </a:extLst>
                </a:hlinkClick>
              </a:rPr>
              <a:t>https://tesla.rgf.bg.ac.rs/</a:t>
            </a:r>
            <a:r>
              <a:rPr lang="sr" sz="3200">
                <a:solidFill>
                  <a:srgbClr val="000000"/>
                </a:solidFill>
                <a:latin typeface="Georgia"/>
                <a:ea typeface="Georgia"/>
                <a:cs typeface="Georgia"/>
                <a:sym typeface="Georgia"/>
              </a:rPr>
              <a:t> </a:t>
            </a:r>
            <a:endParaRPr sz="3200">
              <a:solidFill>
                <a:srgbClr val="000000"/>
              </a:solidFill>
              <a:latin typeface="Georgia"/>
              <a:ea typeface="Georgia"/>
              <a:cs typeface="Georgia"/>
              <a:sym typeface="Georgia"/>
            </a:endParaRPr>
          </a:p>
        </p:txBody>
      </p:sp>
      <p:sp>
        <p:nvSpPr>
          <p:cNvPr id="186" name="Google Shape;186;p30"/>
          <p:cNvSpPr txBox="1"/>
          <p:nvPr/>
        </p:nvSpPr>
        <p:spPr>
          <a:xfrm>
            <a:off x="5891650" y="243226"/>
            <a:ext cx="2901300" cy="2988300"/>
          </a:xfrm>
          <a:prstGeom prst="rect">
            <a:avLst/>
          </a:prstGeom>
          <a:noFill/>
          <a:ln>
            <a:noFill/>
          </a:ln>
        </p:spPr>
        <p:txBody>
          <a:bodyPr anchorCtr="0" anchor="t" bIns="121900" lIns="121900" spcFirstLastPara="1" rIns="121900" wrap="square" tIns="121900">
            <a:normAutofit fontScale="85000" lnSpcReduction="20000"/>
          </a:bodyPr>
          <a:lstStyle/>
          <a:p>
            <a:pPr indent="0" lvl="0" marL="0" rtl="0" algn="l">
              <a:lnSpc>
                <a:spcPct val="115000"/>
              </a:lnSpc>
              <a:spcBef>
                <a:spcPts val="0"/>
              </a:spcBef>
              <a:spcAft>
                <a:spcPts val="0"/>
              </a:spcAft>
              <a:buNone/>
            </a:pPr>
            <a:r>
              <a:rPr lang="sr" sz="1800">
                <a:solidFill>
                  <a:srgbClr val="0010D8"/>
                </a:solidFill>
                <a:latin typeface="Georgia"/>
                <a:ea typeface="Georgia"/>
                <a:cs typeface="Georgia"/>
                <a:sym typeface="Georgia"/>
              </a:rPr>
              <a:t>A research conducted with the support of the Science Fund of the Republic of Serbia, project number: 7276.</a:t>
            </a:r>
            <a:endParaRPr sz="1800">
              <a:solidFill>
                <a:srgbClr val="0010D8"/>
              </a:solidFill>
              <a:latin typeface="Georgia"/>
              <a:ea typeface="Georgia"/>
              <a:cs typeface="Georgia"/>
              <a:sym typeface="Georgia"/>
            </a:endParaRPr>
          </a:p>
          <a:p>
            <a:pPr indent="0" lvl="0" marL="0" rtl="0" algn="l">
              <a:lnSpc>
                <a:spcPct val="115000"/>
              </a:lnSpc>
              <a:spcBef>
                <a:spcPts val="1600"/>
              </a:spcBef>
              <a:spcAft>
                <a:spcPts val="0"/>
              </a:spcAft>
              <a:buNone/>
            </a:pPr>
            <a:r>
              <a:rPr b="1" lang="sr" sz="1800">
                <a:solidFill>
                  <a:srgbClr val="000000"/>
                </a:solidFill>
                <a:latin typeface="Georgia"/>
                <a:ea typeface="Georgia"/>
                <a:cs typeface="Georgia"/>
                <a:sym typeface="Georgia"/>
              </a:rPr>
              <a:t>T</a:t>
            </a:r>
            <a:r>
              <a:rPr lang="sr" sz="1800">
                <a:solidFill>
                  <a:srgbClr val="0010D8"/>
                </a:solidFill>
                <a:latin typeface="Georgia"/>
                <a:ea typeface="Georgia"/>
                <a:cs typeface="Georgia"/>
                <a:sym typeface="Georgia"/>
              </a:rPr>
              <a:t>ext </a:t>
            </a:r>
            <a:r>
              <a:rPr b="1" lang="sr" sz="1800">
                <a:solidFill>
                  <a:srgbClr val="000000"/>
                </a:solidFill>
                <a:latin typeface="Georgia"/>
                <a:ea typeface="Georgia"/>
                <a:cs typeface="Georgia"/>
                <a:sym typeface="Georgia"/>
              </a:rPr>
              <a:t>E</a:t>
            </a:r>
            <a:r>
              <a:rPr lang="sr" sz="1800">
                <a:solidFill>
                  <a:srgbClr val="0010D8"/>
                </a:solidFill>
                <a:latin typeface="Georgia"/>
                <a:ea typeface="Georgia"/>
                <a:cs typeface="Georgia"/>
                <a:sym typeface="Georgia"/>
              </a:rPr>
              <a:t>mbeddings - </a:t>
            </a:r>
            <a:br>
              <a:rPr lang="sr" sz="1800">
                <a:solidFill>
                  <a:srgbClr val="0010D8"/>
                </a:solidFill>
                <a:latin typeface="Georgia"/>
                <a:ea typeface="Georgia"/>
                <a:cs typeface="Georgia"/>
                <a:sym typeface="Georgia"/>
              </a:rPr>
            </a:br>
            <a:r>
              <a:rPr b="1" lang="sr" sz="1800">
                <a:solidFill>
                  <a:srgbClr val="000000"/>
                </a:solidFill>
                <a:latin typeface="Georgia"/>
                <a:ea typeface="Georgia"/>
                <a:cs typeface="Georgia"/>
                <a:sym typeface="Georgia"/>
              </a:rPr>
              <a:t>S</a:t>
            </a:r>
            <a:r>
              <a:rPr lang="sr" sz="1800">
                <a:solidFill>
                  <a:srgbClr val="0010D8"/>
                </a:solidFill>
                <a:latin typeface="Georgia"/>
                <a:ea typeface="Georgia"/>
                <a:cs typeface="Georgia"/>
                <a:sym typeface="Georgia"/>
              </a:rPr>
              <a:t>erbian </a:t>
            </a:r>
            <a:r>
              <a:rPr b="1" lang="sr" sz="1800">
                <a:solidFill>
                  <a:srgbClr val="000000"/>
                </a:solidFill>
                <a:latin typeface="Georgia"/>
                <a:ea typeface="Georgia"/>
                <a:cs typeface="Georgia"/>
                <a:sym typeface="Georgia"/>
              </a:rPr>
              <a:t>L</a:t>
            </a:r>
            <a:r>
              <a:rPr lang="sr" sz="1800">
                <a:solidFill>
                  <a:srgbClr val="0010D8"/>
                </a:solidFill>
                <a:latin typeface="Georgia"/>
                <a:ea typeface="Georgia"/>
                <a:cs typeface="Georgia"/>
                <a:sym typeface="Georgia"/>
              </a:rPr>
              <a:t>anguage </a:t>
            </a:r>
            <a:r>
              <a:rPr b="1" lang="sr" sz="1800">
                <a:solidFill>
                  <a:srgbClr val="000000"/>
                </a:solidFill>
                <a:latin typeface="Georgia"/>
                <a:ea typeface="Georgia"/>
                <a:cs typeface="Georgia"/>
                <a:sym typeface="Georgia"/>
              </a:rPr>
              <a:t>A</a:t>
            </a:r>
            <a:r>
              <a:rPr lang="sr" sz="1800">
                <a:solidFill>
                  <a:srgbClr val="0010D8"/>
                </a:solidFill>
                <a:latin typeface="Georgia"/>
                <a:ea typeface="Georgia"/>
                <a:cs typeface="Georgia"/>
                <a:sym typeface="Georgia"/>
              </a:rPr>
              <a:t>pplications – </a:t>
            </a:r>
            <a:endParaRPr sz="1800">
              <a:solidFill>
                <a:srgbClr val="0010D8"/>
              </a:solidFill>
              <a:latin typeface="Georgia"/>
              <a:ea typeface="Georgia"/>
              <a:cs typeface="Georgia"/>
              <a:sym typeface="Georgia"/>
            </a:endParaRPr>
          </a:p>
          <a:p>
            <a:pPr indent="0" lvl="0" marL="0" rtl="0" algn="l">
              <a:lnSpc>
                <a:spcPct val="115000"/>
              </a:lnSpc>
              <a:spcBef>
                <a:spcPts val="1600"/>
              </a:spcBef>
              <a:spcAft>
                <a:spcPts val="0"/>
              </a:spcAft>
              <a:buNone/>
            </a:pPr>
            <a:r>
              <a:rPr b="1" lang="sr" sz="1800">
                <a:solidFill>
                  <a:srgbClr val="000000"/>
                </a:solidFill>
                <a:latin typeface="Georgia"/>
                <a:ea typeface="Georgia"/>
                <a:cs typeface="Georgia"/>
                <a:sym typeface="Georgia"/>
              </a:rPr>
              <a:t>TESLA</a:t>
            </a:r>
            <a:endParaRPr b="1" sz="1800">
              <a:solidFill>
                <a:srgbClr val="000000"/>
              </a:solidFill>
              <a:latin typeface="Georgia"/>
              <a:ea typeface="Georgia"/>
              <a:cs typeface="Georgia"/>
              <a:sym typeface="Georgia"/>
            </a:endParaRPr>
          </a:p>
          <a:p>
            <a:pPr indent="0" lvl="0" marL="0" rtl="0" algn="l">
              <a:lnSpc>
                <a:spcPct val="115000"/>
              </a:lnSpc>
              <a:spcBef>
                <a:spcPts val="1600"/>
              </a:spcBef>
              <a:spcAft>
                <a:spcPts val="1600"/>
              </a:spcAft>
              <a:buNone/>
            </a:pPr>
            <a:r>
              <a:rPr b="1" lang="sr" sz="1800">
                <a:solidFill>
                  <a:srgbClr val="000000"/>
                </a:solidFill>
                <a:latin typeface="Georgia"/>
                <a:ea typeface="Georgia"/>
                <a:cs typeface="Georgia"/>
                <a:sym typeface="Georgia"/>
              </a:rPr>
              <a:t>ТЕСЛА</a:t>
            </a:r>
            <a:endParaRPr b="1" sz="1800">
              <a:solidFill>
                <a:srgbClr val="000000"/>
              </a:solidFill>
              <a:latin typeface="Georgia"/>
              <a:ea typeface="Georgia"/>
              <a:cs typeface="Georgia"/>
              <a:sym typeface="Georgia"/>
            </a:endParaRPr>
          </a:p>
        </p:txBody>
      </p:sp>
      <p:pic>
        <p:nvPicPr>
          <p:cNvPr id="187" name="Google Shape;187;p30"/>
          <p:cNvPicPr preferRelativeResize="0"/>
          <p:nvPr/>
        </p:nvPicPr>
        <p:blipFill rotWithShape="1">
          <a:blip r:embed="rId7">
            <a:alphaModFix/>
          </a:blip>
          <a:srcRect b="29914" l="25512" r="24205" t="35768"/>
          <a:stretch/>
        </p:blipFill>
        <p:spPr>
          <a:xfrm>
            <a:off x="6274900" y="3752650"/>
            <a:ext cx="2291800" cy="1105300"/>
          </a:xfrm>
          <a:prstGeom prst="rect">
            <a:avLst/>
          </a:prstGeom>
          <a:noFill/>
          <a:ln>
            <a:noFill/>
          </a:ln>
        </p:spPr>
      </p:pic>
      <p:pic>
        <p:nvPicPr>
          <p:cNvPr id="188" name="Google Shape;188;p30"/>
          <p:cNvPicPr preferRelativeResize="0"/>
          <p:nvPr/>
        </p:nvPicPr>
        <p:blipFill>
          <a:blip r:embed="rId8">
            <a:alphaModFix/>
          </a:blip>
          <a:stretch>
            <a:fillRect/>
          </a:stretch>
        </p:blipFill>
        <p:spPr>
          <a:xfrm>
            <a:off x="6379400" y="2924975"/>
            <a:ext cx="1925824" cy="93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Introduction</a:t>
            </a:r>
            <a:endParaRPr/>
          </a:p>
        </p:txBody>
      </p:sp>
      <p:sp>
        <p:nvSpPr>
          <p:cNvPr id="75" name="Google Shape;75;p14"/>
          <p:cNvSpPr txBox="1"/>
          <p:nvPr>
            <p:ph idx="1" type="body"/>
          </p:nvPr>
        </p:nvSpPr>
        <p:spPr>
          <a:xfrm>
            <a:off x="311700" y="1266325"/>
            <a:ext cx="5179800" cy="3302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sr">
                <a:solidFill>
                  <a:srgbClr val="000000"/>
                </a:solidFill>
              </a:rPr>
              <a:t>Goal:</a:t>
            </a:r>
            <a:r>
              <a:rPr lang="sr">
                <a:solidFill>
                  <a:srgbClr val="000000"/>
                </a:solidFill>
              </a:rPr>
              <a:t> Assess if LLMs offer consistent, efficient, and potentially less biased sentiment annotation.</a:t>
            </a:r>
            <a:endParaRPr>
              <a:solidFill>
                <a:srgbClr val="000000"/>
              </a:solidFill>
            </a:endParaRPr>
          </a:p>
          <a:p>
            <a:pPr indent="0" lvl="0" marL="0" rtl="0" algn="l">
              <a:spcBef>
                <a:spcPts val="1200"/>
              </a:spcBef>
              <a:spcAft>
                <a:spcPts val="0"/>
              </a:spcAft>
              <a:buNone/>
            </a:pPr>
            <a:r>
              <a:rPr b="1" lang="sr">
                <a:solidFill>
                  <a:srgbClr val="000000"/>
                </a:solidFill>
              </a:rPr>
              <a:t>Comparison: </a:t>
            </a:r>
            <a:r>
              <a:rPr lang="sr">
                <a:solidFill>
                  <a:srgbClr val="000000"/>
                </a:solidFill>
              </a:rPr>
              <a:t>Evaluate feasibility and advantages of integrating LLMs in sentiment analysis.</a:t>
            </a:r>
            <a:endParaRPr>
              <a:solidFill>
                <a:srgbClr val="000000"/>
              </a:solidFill>
            </a:endParaRPr>
          </a:p>
          <a:p>
            <a:pPr indent="0" lvl="0" marL="0" rtl="0" algn="l">
              <a:spcBef>
                <a:spcPts val="1200"/>
              </a:spcBef>
              <a:spcAft>
                <a:spcPts val="0"/>
              </a:spcAft>
              <a:buNone/>
            </a:pPr>
            <a:r>
              <a:rPr b="1" lang="sr">
                <a:solidFill>
                  <a:srgbClr val="000000"/>
                </a:solidFill>
              </a:rPr>
              <a:t>Impact:</a:t>
            </a:r>
            <a:r>
              <a:rPr lang="sr">
                <a:solidFill>
                  <a:srgbClr val="000000"/>
                </a:solidFill>
              </a:rPr>
              <a:t> Revolutionize sentiment data processing and interpretation across various applications.</a:t>
            </a:r>
            <a:endParaRPr>
              <a:solidFill>
                <a:srgbClr val="000000"/>
              </a:solidFill>
            </a:endParaRPr>
          </a:p>
          <a:p>
            <a:pPr indent="0" lvl="0" marL="0" rtl="0" algn="l">
              <a:spcBef>
                <a:spcPts val="1200"/>
              </a:spcBef>
              <a:spcAft>
                <a:spcPts val="0"/>
              </a:spcAft>
              <a:buNone/>
            </a:pPr>
            <a:r>
              <a:rPr lang="sr">
                <a:solidFill>
                  <a:srgbClr val="000000"/>
                </a:solidFill>
              </a:rPr>
              <a:t>Significance for Low-Resource Languages: Highlight challenges and benefits for languages like Serbian, where annotated corpora are scarce, limiting traditional sentiment analysis models.</a:t>
            </a:r>
            <a:endParaRPr>
              <a:solidFill>
                <a:srgbClr val="000000"/>
              </a:solidFill>
            </a:endParaRPr>
          </a:p>
          <a:p>
            <a:pPr indent="0" lvl="0" marL="0" rtl="0" algn="l">
              <a:spcBef>
                <a:spcPts val="1200"/>
              </a:spcBef>
              <a:spcAft>
                <a:spcPts val="1200"/>
              </a:spcAft>
              <a:buNone/>
            </a:pPr>
            <a:r>
              <a:t/>
            </a:r>
            <a:endParaRPr/>
          </a:p>
        </p:txBody>
      </p:sp>
      <p:pic>
        <p:nvPicPr>
          <p:cNvPr id="76" name="Google Shape;76;p14"/>
          <p:cNvPicPr preferRelativeResize="0"/>
          <p:nvPr/>
        </p:nvPicPr>
        <p:blipFill>
          <a:blip r:embed="rId3">
            <a:alphaModFix/>
          </a:blip>
          <a:stretch>
            <a:fillRect/>
          </a:stretch>
        </p:blipFill>
        <p:spPr>
          <a:xfrm>
            <a:off x="5491500" y="1266325"/>
            <a:ext cx="3302700" cy="330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Dataset</a:t>
            </a:r>
            <a:endParaRPr/>
          </a:p>
        </p:txBody>
      </p:sp>
      <p:sp>
        <p:nvSpPr>
          <p:cNvPr id="82" name="Google Shape;82;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sr" sz="1708">
                <a:solidFill>
                  <a:srgbClr val="000000"/>
                </a:solidFill>
                <a:latin typeface="Times New Roman"/>
                <a:ea typeface="Times New Roman"/>
                <a:cs typeface="Times New Roman"/>
                <a:sym typeface="Times New Roman"/>
              </a:rPr>
              <a:t>For this research 1089 sentences  </a:t>
            </a:r>
            <a:r>
              <a:rPr lang="sr" sz="1708">
                <a:solidFill>
                  <a:srgbClr val="000000"/>
                </a:solidFill>
                <a:latin typeface="Times New Roman"/>
                <a:ea typeface="Times New Roman"/>
                <a:cs typeface="Times New Roman"/>
                <a:sym typeface="Times New Roman"/>
              </a:rPr>
              <a:t>was extracted with strong polarity </a:t>
            </a:r>
            <a:r>
              <a:rPr lang="sr" sz="1708">
                <a:solidFill>
                  <a:srgbClr val="000000"/>
                </a:solidFill>
                <a:latin typeface="Times New Roman"/>
                <a:ea typeface="Times New Roman"/>
                <a:cs typeface="Times New Roman"/>
                <a:sym typeface="Times New Roman"/>
              </a:rPr>
              <a:t>from the </a:t>
            </a:r>
            <a:r>
              <a:rPr b="1" lang="sr" sz="1708">
                <a:solidFill>
                  <a:srgbClr val="000000"/>
                </a:solidFill>
                <a:latin typeface="Times New Roman"/>
                <a:ea typeface="Times New Roman"/>
                <a:cs typeface="Times New Roman"/>
                <a:sym typeface="Times New Roman"/>
              </a:rPr>
              <a:t>SrpELTeC corpus, </a:t>
            </a:r>
            <a:r>
              <a:rPr lang="sr" sz="1708">
                <a:solidFill>
                  <a:srgbClr val="000000"/>
                </a:solidFill>
                <a:latin typeface="Times New Roman"/>
                <a:ea typeface="Times New Roman"/>
                <a:cs typeface="Times New Roman"/>
                <a:sym typeface="Times New Roman"/>
              </a:rPr>
              <a:t>text collection of novels first published in the period of 1850-1920 written on Serbian</a:t>
            </a:r>
            <a:r>
              <a:rPr b="1" lang="sr" sz="1708">
                <a:solidFill>
                  <a:srgbClr val="000000"/>
                </a:solidFill>
                <a:latin typeface="Times New Roman"/>
                <a:ea typeface="Times New Roman"/>
                <a:cs typeface="Times New Roman"/>
                <a:sym typeface="Times New Roman"/>
              </a:rPr>
              <a:t>.</a:t>
            </a:r>
            <a:endParaRPr b="1" sz="1708">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sr">
                <a:solidFill>
                  <a:srgbClr val="000000"/>
                </a:solidFill>
                <a:latin typeface="Times New Roman"/>
                <a:ea typeface="Times New Roman"/>
                <a:cs typeface="Times New Roman"/>
                <a:sym typeface="Times New Roman"/>
              </a:rPr>
              <a:t>The process of annotating sentences occurred in several phases: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sr">
                <a:solidFill>
                  <a:srgbClr val="000000"/>
                </a:solidFill>
                <a:latin typeface="Times New Roman"/>
                <a:ea typeface="Times New Roman"/>
                <a:cs typeface="Times New Roman"/>
                <a:sym typeface="Times New Roman"/>
              </a:rPr>
              <a:t>1) </a:t>
            </a:r>
            <a:r>
              <a:rPr lang="sr">
                <a:solidFill>
                  <a:srgbClr val="000000"/>
                </a:solidFill>
                <a:latin typeface="Times New Roman"/>
                <a:ea typeface="Times New Roman"/>
                <a:cs typeface="Times New Roman"/>
                <a:sym typeface="Times New Roman"/>
              </a:rPr>
              <a:t>extraction of 30K sentences from srpELTeC</a:t>
            </a:r>
            <a:r>
              <a:rPr lang="sr">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sr">
                <a:solidFill>
                  <a:srgbClr val="000000"/>
                </a:solidFill>
                <a:latin typeface="Times New Roman"/>
                <a:ea typeface="Times New Roman"/>
                <a:cs typeface="Times New Roman"/>
                <a:sym typeface="Times New Roman"/>
              </a:rPr>
              <a:t>2) manual evaluation by four annotators, where the annotation is conducted on a scale from -5 to -2 for negative sentiment gradation; -1, 0, 1 for neutral (objective) sentiment; and 2 to 5 for positive sentiment and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rPr lang="sr">
                <a:solidFill>
                  <a:srgbClr val="000000"/>
                </a:solidFill>
                <a:latin typeface="Times New Roman"/>
                <a:ea typeface="Times New Roman"/>
                <a:cs typeface="Times New Roman"/>
                <a:sym typeface="Times New Roman"/>
              </a:rPr>
              <a:t>3) calculating inter-annotator agreement was calculated using ReCal2 tool that showed: Percent Agreement 82.5%, Scott's Pi 0.737, Cohen's Kappa 0.739, Krippendorff's Alpha (nominal) 0.737.</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SrpELTeC corpus</a:t>
            </a:r>
            <a:endParaRPr/>
          </a:p>
        </p:txBody>
      </p:sp>
      <p:sp>
        <p:nvSpPr>
          <p:cNvPr id="88" name="Google Shape;88;p16"/>
          <p:cNvSpPr txBox="1"/>
          <p:nvPr>
            <p:ph idx="1" type="body"/>
          </p:nvPr>
        </p:nvSpPr>
        <p:spPr>
          <a:xfrm>
            <a:off x="164800" y="1152425"/>
            <a:ext cx="4754700" cy="38805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sr" sz="1550">
                <a:solidFill>
                  <a:srgbClr val="000000"/>
                </a:solidFill>
                <a:latin typeface="Times New Roman"/>
                <a:ea typeface="Times New Roman"/>
                <a:cs typeface="Times New Roman"/>
                <a:sym typeface="Times New Roman"/>
              </a:rPr>
              <a:t>To apply distant reading methods, careful selection of texts according to chosen criteria and preparation are required. COST Action CA16204 (2017-2022) "Distant Reading for European Literary History" was focused on this task.</a:t>
            </a:r>
            <a:endParaRPr sz="1550">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sr" sz="1550">
                <a:solidFill>
                  <a:srgbClr val="000000"/>
                </a:solidFill>
                <a:latin typeface="Times New Roman"/>
                <a:ea typeface="Times New Roman"/>
                <a:cs typeface="Times New Roman"/>
                <a:sym typeface="Times New Roman"/>
              </a:rPr>
              <a:t>The multilingual comparable corpus </a:t>
            </a:r>
            <a:r>
              <a:rPr b="1" lang="sr" sz="1550">
                <a:solidFill>
                  <a:srgbClr val="000000"/>
                </a:solidFill>
                <a:latin typeface="Times New Roman"/>
                <a:ea typeface="Times New Roman"/>
                <a:cs typeface="Times New Roman"/>
                <a:sym typeface="Times New Roman"/>
              </a:rPr>
              <a:t>ELTeC (European Literary Text Collection)</a:t>
            </a:r>
            <a:r>
              <a:rPr lang="sr" sz="1550">
                <a:solidFill>
                  <a:srgbClr val="000000"/>
                </a:solidFill>
                <a:latin typeface="Times New Roman"/>
                <a:ea typeface="Times New Roman"/>
                <a:cs typeface="Times New Roman"/>
                <a:sym typeface="Times New Roman"/>
              </a:rPr>
              <a:t>, which includes </a:t>
            </a:r>
            <a:r>
              <a:rPr b="1" lang="sr" sz="1550">
                <a:solidFill>
                  <a:srgbClr val="000000"/>
                </a:solidFill>
                <a:latin typeface="Times New Roman"/>
                <a:ea typeface="Times New Roman"/>
                <a:cs typeface="Times New Roman"/>
                <a:sym typeface="Times New Roman"/>
              </a:rPr>
              <a:t>100 novels</a:t>
            </a:r>
            <a:r>
              <a:rPr lang="sr" sz="1550">
                <a:solidFill>
                  <a:srgbClr val="000000"/>
                </a:solidFill>
                <a:latin typeface="Times New Roman"/>
                <a:ea typeface="Times New Roman"/>
                <a:cs typeface="Times New Roman"/>
                <a:sym typeface="Times New Roman"/>
              </a:rPr>
              <a:t> first published between </a:t>
            </a:r>
            <a:r>
              <a:rPr b="1" lang="sr" sz="1550">
                <a:solidFill>
                  <a:srgbClr val="000000"/>
                </a:solidFill>
                <a:latin typeface="Times New Roman"/>
                <a:ea typeface="Times New Roman"/>
                <a:cs typeface="Times New Roman"/>
                <a:sym typeface="Times New Roman"/>
              </a:rPr>
              <a:t>1840 and 1920</a:t>
            </a:r>
            <a:r>
              <a:rPr lang="sr" sz="1550">
                <a:solidFill>
                  <a:srgbClr val="000000"/>
                </a:solidFill>
                <a:latin typeface="Times New Roman"/>
                <a:ea typeface="Times New Roman"/>
                <a:cs typeface="Times New Roman"/>
                <a:sym typeface="Times New Roman"/>
              </a:rPr>
              <a:t> was published.</a:t>
            </a:r>
            <a:endParaRPr sz="1550">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rPr lang="sr" sz="1550">
                <a:solidFill>
                  <a:srgbClr val="000000"/>
                </a:solidFill>
                <a:latin typeface="Times New Roman"/>
                <a:ea typeface="Times New Roman"/>
                <a:cs typeface="Times New Roman"/>
                <a:sym typeface="Times New Roman"/>
              </a:rPr>
              <a:t>The </a:t>
            </a:r>
            <a:r>
              <a:rPr b="1" lang="sr" sz="1550">
                <a:solidFill>
                  <a:srgbClr val="000000"/>
                </a:solidFill>
                <a:latin typeface="Times New Roman"/>
                <a:ea typeface="Times New Roman"/>
                <a:cs typeface="Times New Roman"/>
                <a:sym typeface="Times New Roman"/>
              </a:rPr>
              <a:t>srpELTeC </a:t>
            </a:r>
            <a:r>
              <a:rPr lang="sr" sz="1550">
                <a:solidFill>
                  <a:srgbClr val="000000"/>
                </a:solidFill>
                <a:latin typeface="Times New Roman"/>
                <a:ea typeface="Times New Roman"/>
                <a:cs typeface="Times New Roman"/>
                <a:sym typeface="Times New Roman"/>
              </a:rPr>
              <a:t>was created as a subcollection of the ELTeC corpus by  </a:t>
            </a:r>
            <a:r>
              <a:rPr b="1" lang="sr" sz="1550">
                <a:solidFill>
                  <a:srgbClr val="000000"/>
                </a:solidFill>
                <a:latin typeface="Times New Roman"/>
                <a:ea typeface="Times New Roman"/>
                <a:cs typeface="Times New Roman"/>
                <a:sym typeface="Times New Roman"/>
              </a:rPr>
              <a:t>JeRTeh (</a:t>
            </a:r>
            <a:r>
              <a:rPr b="1" lang="sr" sz="1550">
                <a:solidFill>
                  <a:srgbClr val="000000"/>
                </a:solidFill>
                <a:latin typeface="Times New Roman"/>
                <a:ea typeface="Times New Roman"/>
                <a:cs typeface="Times New Roman"/>
                <a:sym typeface="Times New Roman"/>
              </a:rPr>
              <a:t>Society</a:t>
            </a:r>
            <a:r>
              <a:rPr b="1" lang="sr" sz="1550">
                <a:solidFill>
                  <a:srgbClr val="000000"/>
                </a:solidFill>
                <a:latin typeface="Times New Roman"/>
                <a:ea typeface="Times New Roman"/>
                <a:cs typeface="Times New Roman"/>
                <a:sym typeface="Times New Roman"/>
              </a:rPr>
              <a:t> for  Language Resources and Technologies) </a:t>
            </a:r>
            <a:r>
              <a:rPr lang="sr" sz="1550" u="sng">
                <a:solidFill>
                  <a:schemeClr val="hlink"/>
                </a:solidFill>
                <a:latin typeface="Times New Roman"/>
                <a:ea typeface="Times New Roman"/>
                <a:cs typeface="Times New Roman"/>
                <a:sym typeface="Times New Roman"/>
                <a:hlinkClick r:id="rId3"/>
              </a:rPr>
              <a:t>https://jerteh.rs/</a:t>
            </a:r>
            <a:r>
              <a:rPr lang="sr" sz="1550">
                <a:solidFill>
                  <a:srgbClr val="000000"/>
                </a:solidFill>
                <a:latin typeface="Times New Roman"/>
                <a:ea typeface="Times New Roman"/>
                <a:cs typeface="Times New Roman"/>
                <a:sym typeface="Times New Roman"/>
              </a:rPr>
              <a:t>, under supervision of </a:t>
            </a:r>
            <a:r>
              <a:rPr lang="sr" sz="1550">
                <a:solidFill>
                  <a:srgbClr val="000000"/>
                </a:solidFill>
                <a:latin typeface="Times New Roman"/>
                <a:ea typeface="Times New Roman"/>
                <a:cs typeface="Times New Roman"/>
                <a:sym typeface="Times New Roman"/>
              </a:rPr>
              <a:t>prof</a:t>
            </a:r>
            <a:r>
              <a:rPr lang="sr" sz="1550">
                <a:solidFill>
                  <a:srgbClr val="000000"/>
                </a:solidFill>
                <a:latin typeface="Times New Roman"/>
                <a:ea typeface="Times New Roman"/>
                <a:cs typeface="Times New Roman"/>
                <a:sym typeface="Times New Roman"/>
              </a:rPr>
              <a:t>. Cvetana Krstev.</a:t>
            </a:r>
            <a:endParaRPr sz="1550">
              <a:solidFill>
                <a:srgbClr val="000000"/>
              </a:solidFill>
              <a:latin typeface="Times New Roman"/>
              <a:ea typeface="Times New Roman"/>
              <a:cs typeface="Times New Roman"/>
              <a:sym typeface="Times New Roman"/>
            </a:endParaRPr>
          </a:p>
        </p:txBody>
      </p:sp>
      <p:pic>
        <p:nvPicPr>
          <p:cNvPr id="89" name="Google Shape;89;p16"/>
          <p:cNvPicPr preferRelativeResize="0"/>
          <p:nvPr/>
        </p:nvPicPr>
        <p:blipFill>
          <a:blip r:embed="rId4">
            <a:alphaModFix/>
          </a:blip>
          <a:stretch>
            <a:fillRect/>
          </a:stretch>
        </p:blipFill>
        <p:spPr>
          <a:xfrm>
            <a:off x="5296748" y="344900"/>
            <a:ext cx="1432918" cy="1784690"/>
          </a:xfrm>
          <a:prstGeom prst="rect">
            <a:avLst/>
          </a:prstGeom>
          <a:noFill/>
          <a:ln>
            <a:noFill/>
          </a:ln>
          <a:effectLst>
            <a:outerShdw blurRad="271463" rotWithShape="0" algn="bl" dir="6000000" dist="133350">
              <a:srgbClr val="FFD966">
                <a:alpha val="58999"/>
              </a:srgbClr>
            </a:outerShdw>
          </a:effectLst>
        </p:spPr>
      </p:pic>
      <p:pic>
        <p:nvPicPr>
          <p:cNvPr id="90" name="Google Shape;90;p16"/>
          <p:cNvPicPr preferRelativeResize="0"/>
          <p:nvPr/>
        </p:nvPicPr>
        <p:blipFill>
          <a:blip r:embed="rId5">
            <a:alphaModFix/>
          </a:blip>
          <a:stretch>
            <a:fillRect/>
          </a:stretch>
        </p:blipFill>
        <p:spPr>
          <a:xfrm>
            <a:off x="7041956" y="2778102"/>
            <a:ext cx="1432917" cy="1717823"/>
          </a:xfrm>
          <a:prstGeom prst="rect">
            <a:avLst/>
          </a:prstGeom>
          <a:noFill/>
          <a:ln>
            <a:noFill/>
          </a:ln>
          <a:effectLst>
            <a:outerShdw blurRad="271463" rotWithShape="0" algn="bl" dir="6000000" dist="133350">
              <a:srgbClr val="FFD966">
                <a:alpha val="58999"/>
              </a:srgbClr>
            </a:outerShdw>
          </a:effectLst>
        </p:spPr>
      </p:pic>
      <p:pic>
        <p:nvPicPr>
          <p:cNvPr id="91" name="Google Shape;91;p16"/>
          <p:cNvPicPr preferRelativeResize="0"/>
          <p:nvPr/>
        </p:nvPicPr>
        <p:blipFill>
          <a:blip r:embed="rId6">
            <a:alphaModFix/>
          </a:blip>
          <a:stretch>
            <a:fillRect/>
          </a:stretch>
        </p:blipFill>
        <p:spPr>
          <a:xfrm>
            <a:off x="5399928" y="2349873"/>
            <a:ext cx="1432918" cy="1972830"/>
          </a:xfrm>
          <a:prstGeom prst="rect">
            <a:avLst/>
          </a:prstGeom>
          <a:noFill/>
          <a:ln>
            <a:noFill/>
          </a:ln>
          <a:effectLst>
            <a:outerShdw blurRad="271463" rotWithShape="0" algn="bl" dir="6000000" dist="133350">
              <a:srgbClr val="FFD966">
                <a:alpha val="58999"/>
              </a:srgbClr>
            </a:outerShdw>
          </a:effectLst>
        </p:spPr>
      </p:pic>
      <p:pic>
        <p:nvPicPr>
          <p:cNvPr id="92" name="Google Shape;92;p16"/>
          <p:cNvPicPr preferRelativeResize="0"/>
          <p:nvPr/>
        </p:nvPicPr>
        <p:blipFill>
          <a:blip r:embed="rId7">
            <a:alphaModFix/>
          </a:blip>
          <a:stretch>
            <a:fillRect/>
          </a:stretch>
        </p:blipFill>
        <p:spPr>
          <a:xfrm>
            <a:off x="6986732" y="721864"/>
            <a:ext cx="1432917" cy="1732619"/>
          </a:xfrm>
          <a:prstGeom prst="rect">
            <a:avLst/>
          </a:prstGeom>
          <a:noFill/>
          <a:ln>
            <a:noFill/>
          </a:ln>
          <a:effectLst>
            <a:outerShdw blurRad="271463" rotWithShape="0" algn="bl" dir="6000000" dist="133350">
              <a:srgbClr val="FFD966">
                <a:alpha val="58999"/>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SrpELTeC corpus - Github</a:t>
            </a:r>
            <a:endParaRPr/>
          </a:p>
        </p:txBody>
      </p:sp>
      <p:pic>
        <p:nvPicPr>
          <p:cNvPr id="98" name="Google Shape;98;p17"/>
          <p:cNvPicPr preferRelativeResize="0"/>
          <p:nvPr/>
        </p:nvPicPr>
        <p:blipFill rotWithShape="1">
          <a:blip r:embed="rId3">
            <a:alphaModFix/>
          </a:blip>
          <a:srcRect b="63118" l="0" r="-674" t="0"/>
          <a:stretch/>
        </p:blipFill>
        <p:spPr>
          <a:xfrm>
            <a:off x="1020700" y="1152425"/>
            <a:ext cx="7912249" cy="3759023"/>
          </a:xfrm>
          <a:prstGeom prst="rect">
            <a:avLst/>
          </a:prstGeom>
          <a:noFill/>
          <a:ln>
            <a:noFill/>
          </a:ln>
          <a:effectLst>
            <a:outerShdw blurRad="57150" rotWithShape="0" algn="bl" dir="5400000" dist="11430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Dataset Sentence </a:t>
            </a:r>
            <a:r>
              <a:rPr lang="sr"/>
              <a:t>length</a:t>
            </a:r>
            <a:r>
              <a:rPr lang="sr"/>
              <a:t> (in words) distibution</a:t>
            </a:r>
            <a:endParaRPr/>
          </a:p>
        </p:txBody>
      </p:sp>
      <p:pic>
        <p:nvPicPr>
          <p:cNvPr id="104" name="Google Shape;104;p18"/>
          <p:cNvPicPr preferRelativeResize="0"/>
          <p:nvPr/>
        </p:nvPicPr>
        <p:blipFill>
          <a:blip r:embed="rId3">
            <a:alphaModFix/>
          </a:blip>
          <a:stretch>
            <a:fillRect/>
          </a:stretch>
        </p:blipFill>
        <p:spPr>
          <a:xfrm>
            <a:off x="311700" y="1152425"/>
            <a:ext cx="4783400" cy="3587550"/>
          </a:xfrm>
          <a:prstGeom prst="rect">
            <a:avLst/>
          </a:prstGeom>
          <a:noFill/>
          <a:ln>
            <a:noFill/>
          </a:ln>
        </p:spPr>
      </p:pic>
      <p:pic>
        <p:nvPicPr>
          <p:cNvPr id="105" name="Google Shape;105;p18"/>
          <p:cNvPicPr preferRelativeResize="0"/>
          <p:nvPr/>
        </p:nvPicPr>
        <p:blipFill>
          <a:blip r:embed="rId4">
            <a:alphaModFix/>
          </a:blip>
          <a:stretch>
            <a:fillRect/>
          </a:stretch>
        </p:blipFill>
        <p:spPr>
          <a:xfrm>
            <a:off x="5319400" y="1152425"/>
            <a:ext cx="3366876" cy="3366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Zero and Few-Shot Learning Definitions</a:t>
            </a:r>
            <a:endParaRPr/>
          </a:p>
          <a:p>
            <a:pPr indent="0" lvl="0" marL="0" rtl="0" algn="l">
              <a:spcBef>
                <a:spcPts val="0"/>
              </a:spcBef>
              <a:spcAft>
                <a:spcPts val="0"/>
              </a:spcAft>
              <a:buNone/>
            </a:pPr>
            <a:r>
              <a:t/>
            </a:r>
            <a:endParaRPr/>
          </a:p>
        </p:txBody>
      </p:sp>
      <p:sp>
        <p:nvSpPr>
          <p:cNvPr id="111" name="Google Shape;111;p19"/>
          <p:cNvSpPr txBox="1"/>
          <p:nvPr>
            <p:ph idx="1" type="body"/>
          </p:nvPr>
        </p:nvSpPr>
        <p:spPr>
          <a:xfrm>
            <a:off x="466375"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r">
                <a:solidFill>
                  <a:srgbClr val="000000"/>
                </a:solidFill>
              </a:rPr>
              <a:t>Zero-Shot Learning: </a:t>
            </a:r>
            <a:r>
              <a:rPr lang="sr">
                <a:solidFill>
                  <a:srgbClr val="000000"/>
                </a:solidFill>
              </a:rPr>
              <a:t>"Model performs a task without prior examples."</a:t>
            </a:r>
            <a:endParaRPr>
              <a:solidFill>
                <a:srgbClr val="000000"/>
              </a:solidFill>
            </a:endParaRPr>
          </a:p>
          <a:p>
            <a:pPr indent="0" lvl="0" marL="0" rtl="0" algn="l">
              <a:spcBef>
                <a:spcPts val="1200"/>
              </a:spcBef>
              <a:spcAft>
                <a:spcPts val="0"/>
              </a:spcAft>
              <a:buNone/>
            </a:pPr>
            <a:r>
              <a:rPr b="1" lang="sr">
                <a:solidFill>
                  <a:srgbClr val="000000"/>
                </a:solidFill>
              </a:rPr>
              <a:t>Few-Shot Learning: </a:t>
            </a:r>
            <a:r>
              <a:rPr lang="sr">
                <a:solidFill>
                  <a:srgbClr val="000000"/>
                </a:solidFill>
              </a:rPr>
              <a:t>"Model performs a task with a few example-based prompts."</a:t>
            </a:r>
            <a:endParaRPr>
              <a:solidFill>
                <a:srgbClr val="000000"/>
              </a:solidFill>
            </a:endParaRPr>
          </a:p>
          <a:p>
            <a:pPr indent="0" lvl="0" marL="0" rtl="0" algn="l">
              <a:spcBef>
                <a:spcPts val="1200"/>
              </a:spcBef>
              <a:spcAft>
                <a:spcPts val="0"/>
              </a:spcAft>
              <a:buNone/>
            </a:pPr>
            <a:r>
              <a:rPr b="1" lang="sr">
                <a:solidFill>
                  <a:srgbClr val="000000"/>
                </a:solidFill>
              </a:rPr>
              <a:t>LLM: </a:t>
            </a:r>
            <a:r>
              <a:rPr lang="sr">
                <a:solidFill>
                  <a:srgbClr val="000000"/>
                </a:solidFill>
              </a:rPr>
              <a:t>"Large Language Models, like Mistral, generalize knowledge across multiple tasks."</a:t>
            </a:r>
            <a:endParaRPr>
              <a:solidFill>
                <a:srgbClr val="000000"/>
              </a:solidFill>
            </a:endParaRPr>
          </a:p>
          <a:p>
            <a:pPr indent="0" lvl="0" marL="0" rtl="0" algn="l">
              <a:spcBef>
                <a:spcPts val="1200"/>
              </a:spcBef>
              <a:spcAft>
                <a:spcPts val="0"/>
              </a:spcAft>
              <a:buNone/>
            </a:pPr>
            <a:r>
              <a:t/>
            </a:r>
            <a:endParaRPr b="1">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latin typeface="Times New Roman"/>
                <a:ea typeface="Times New Roman"/>
                <a:cs typeface="Times New Roman"/>
                <a:sym typeface="Times New Roman"/>
              </a:rPr>
              <a:t>Methodology</a:t>
            </a:r>
            <a:endParaRPr>
              <a:latin typeface="Times New Roman"/>
              <a:ea typeface="Times New Roman"/>
              <a:cs typeface="Times New Roman"/>
              <a:sym typeface="Times New Roman"/>
            </a:endParaRPr>
          </a:p>
        </p:txBody>
      </p:sp>
      <p:pic>
        <p:nvPicPr>
          <p:cNvPr id="117" name="Google Shape;117;p20"/>
          <p:cNvPicPr preferRelativeResize="0"/>
          <p:nvPr/>
        </p:nvPicPr>
        <p:blipFill>
          <a:blip r:embed="rId3">
            <a:alphaModFix/>
          </a:blip>
          <a:stretch>
            <a:fillRect/>
          </a:stretch>
        </p:blipFill>
        <p:spPr>
          <a:xfrm>
            <a:off x="1698775" y="1012775"/>
            <a:ext cx="5887875" cy="387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r"/>
              <a:t>Technical Setup for Zero and Few-Shot Learning</a:t>
            </a:r>
            <a:endParaRPr/>
          </a:p>
          <a:p>
            <a:pPr indent="0" lvl="0" marL="0" rtl="0" algn="l">
              <a:spcBef>
                <a:spcPts val="0"/>
              </a:spcBef>
              <a:spcAft>
                <a:spcPts val="0"/>
              </a:spcAft>
              <a:buNone/>
            </a:pPr>
            <a:r>
              <a:t/>
            </a:r>
            <a:endParaRPr/>
          </a:p>
        </p:txBody>
      </p:sp>
      <p:sp>
        <p:nvSpPr>
          <p:cNvPr id="123" name="Google Shape;123;p21"/>
          <p:cNvSpPr txBox="1"/>
          <p:nvPr>
            <p:ph idx="1" type="body"/>
          </p:nvPr>
        </p:nvSpPr>
        <p:spPr>
          <a:xfrm>
            <a:off x="311700" y="1152425"/>
            <a:ext cx="4135500" cy="2540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sr">
                <a:solidFill>
                  <a:srgbClr val="000000"/>
                </a:solidFill>
                <a:latin typeface="Times New Roman"/>
                <a:ea typeface="Times New Roman"/>
                <a:cs typeface="Times New Roman"/>
                <a:sym typeface="Times New Roman"/>
              </a:rPr>
              <a:t>Zero shot</a:t>
            </a:r>
            <a:endParaRPr b="1">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b="1" lang="sr">
                <a:solidFill>
                  <a:srgbClr val="000000"/>
                </a:solidFill>
                <a:latin typeface="Times New Roman"/>
                <a:ea typeface="Times New Roman"/>
                <a:cs typeface="Times New Roman"/>
                <a:sym typeface="Times New Roman"/>
              </a:rPr>
              <a:t>Library Used</a:t>
            </a:r>
            <a:r>
              <a:rPr lang="sr">
                <a:solidFill>
                  <a:srgbClr val="000000"/>
                </a:solidFill>
                <a:latin typeface="Times New Roman"/>
                <a:ea typeface="Times New Roman"/>
                <a:cs typeface="Times New Roman"/>
                <a:sym typeface="Times New Roman"/>
              </a:rPr>
              <a:t>: Hugging Face Transformers.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b="1" lang="sr">
                <a:solidFill>
                  <a:srgbClr val="000000"/>
                </a:solidFill>
                <a:latin typeface="Times New Roman"/>
                <a:ea typeface="Times New Roman"/>
                <a:cs typeface="Times New Roman"/>
                <a:sym typeface="Times New Roman"/>
              </a:rPr>
              <a:t>Model</a:t>
            </a:r>
            <a:r>
              <a:rPr lang="sr">
                <a:solidFill>
                  <a:srgbClr val="000000"/>
                </a:solidFill>
                <a:latin typeface="Times New Roman"/>
                <a:ea typeface="Times New Roman"/>
                <a:cs typeface="Times New Roman"/>
                <a:sym typeface="Times New Roman"/>
              </a:rPr>
              <a:t>: Mistral 7B-Instruct.</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b="1" lang="sr">
                <a:solidFill>
                  <a:srgbClr val="000000"/>
                </a:solidFill>
                <a:latin typeface="Times New Roman"/>
                <a:ea typeface="Times New Roman"/>
                <a:cs typeface="Times New Roman"/>
                <a:sym typeface="Times New Roman"/>
              </a:rPr>
              <a:t>Efficiency</a:t>
            </a:r>
            <a:r>
              <a:rPr lang="sr">
                <a:solidFill>
                  <a:srgbClr val="000000"/>
                </a:solidFill>
                <a:latin typeface="Times New Roman"/>
                <a:ea typeface="Times New Roman"/>
                <a:cs typeface="Times New Roman"/>
                <a:sym typeface="Times New Roman"/>
              </a:rPr>
              <a:t>: Concise, single-word outputs with no additional examples.</a:t>
            </a:r>
            <a:endParaRPr>
              <a:solidFill>
                <a:srgbClr val="000000"/>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a:solidFill>
                <a:srgbClr val="000000"/>
              </a:solidFill>
              <a:latin typeface="Times New Roman"/>
              <a:ea typeface="Times New Roman"/>
              <a:cs typeface="Times New Roman"/>
              <a:sym typeface="Times New Roman"/>
            </a:endParaRPr>
          </a:p>
        </p:txBody>
      </p:sp>
      <p:sp>
        <p:nvSpPr>
          <p:cNvPr id="124" name="Google Shape;124;p21"/>
          <p:cNvSpPr txBox="1"/>
          <p:nvPr>
            <p:ph idx="1" type="body"/>
          </p:nvPr>
        </p:nvSpPr>
        <p:spPr>
          <a:xfrm>
            <a:off x="4839575" y="1152425"/>
            <a:ext cx="4135500" cy="334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sr">
                <a:solidFill>
                  <a:srgbClr val="000000"/>
                </a:solidFill>
                <a:latin typeface="Times New Roman"/>
                <a:ea typeface="Times New Roman"/>
                <a:cs typeface="Times New Roman"/>
                <a:sym typeface="Times New Roman"/>
              </a:rPr>
              <a:t>Few </a:t>
            </a:r>
            <a:r>
              <a:rPr b="1" lang="sr">
                <a:solidFill>
                  <a:srgbClr val="000000"/>
                </a:solidFill>
                <a:latin typeface="Times New Roman"/>
                <a:ea typeface="Times New Roman"/>
                <a:cs typeface="Times New Roman"/>
                <a:sym typeface="Times New Roman"/>
              </a:rPr>
              <a:t>shot</a:t>
            </a:r>
            <a:endParaRPr b="1">
              <a:solidFill>
                <a:srgbClr val="000000"/>
              </a:solidFill>
              <a:latin typeface="Times New Roman"/>
              <a:ea typeface="Times New Roman"/>
              <a:cs typeface="Times New Roman"/>
              <a:sym typeface="Times New Roman"/>
            </a:endParaRPr>
          </a:p>
          <a:p>
            <a:pPr indent="-342900" lvl="0" marL="457200" rtl="0" algn="l">
              <a:spcBef>
                <a:spcPts val="1200"/>
              </a:spcBef>
              <a:spcAft>
                <a:spcPts val="0"/>
              </a:spcAft>
              <a:buClr>
                <a:srgbClr val="000000"/>
              </a:buClr>
              <a:buSzPts val="1800"/>
              <a:buFont typeface="Times New Roman"/>
              <a:buChar char="●"/>
            </a:pPr>
            <a:r>
              <a:rPr b="1" lang="sr">
                <a:solidFill>
                  <a:srgbClr val="000000"/>
                </a:solidFill>
                <a:latin typeface="Times New Roman"/>
                <a:ea typeface="Times New Roman"/>
                <a:cs typeface="Times New Roman"/>
                <a:sym typeface="Times New Roman"/>
              </a:rPr>
              <a:t>Library Used</a:t>
            </a:r>
            <a:r>
              <a:rPr lang="sr">
                <a:solidFill>
                  <a:srgbClr val="000000"/>
                </a:solidFill>
                <a:latin typeface="Times New Roman"/>
                <a:ea typeface="Times New Roman"/>
                <a:cs typeface="Times New Roman"/>
                <a:sym typeface="Times New Roman"/>
              </a:rPr>
              <a:t>: Llama.cpp with Quantized Models.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b="1" lang="sr">
                <a:solidFill>
                  <a:srgbClr val="000000"/>
                </a:solidFill>
                <a:latin typeface="Times New Roman"/>
                <a:ea typeface="Times New Roman"/>
                <a:cs typeface="Times New Roman"/>
                <a:sym typeface="Times New Roman"/>
              </a:rPr>
              <a:t>Model</a:t>
            </a:r>
            <a:r>
              <a:rPr lang="sr">
                <a:solidFill>
                  <a:srgbClr val="000000"/>
                </a:solidFill>
                <a:latin typeface="Times New Roman"/>
                <a:ea typeface="Times New Roman"/>
                <a:cs typeface="Times New Roman"/>
                <a:sym typeface="Times New Roman"/>
              </a:rPr>
              <a:t>: Mistral 7B-Instruct (quantized to 8-bit).</a:t>
            </a:r>
            <a:r>
              <a:rPr lang="sr">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b="1" lang="sr">
                <a:solidFill>
                  <a:srgbClr val="000000"/>
                </a:solidFill>
                <a:latin typeface="Times New Roman"/>
                <a:ea typeface="Times New Roman"/>
                <a:cs typeface="Times New Roman"/>
                <a:sym typeface="Times New Roman"/>
              </a:rPr>
              <a:t>Reason</a:t>
            </a:r>
            <a:r>
              <a:rPr b="1" lang="sr">
                <a:solidFill>
                  <a:srgbClr val="000000"/>
                </a:solidFill>
                <a:latin typeface="Times New Roman"/>
                <a:ea typeface="Times New Roman"/>
                <a:cs typeface="Times New Roman"/>
                <a:sym typeface="Times New Roman"/>
              </a:rPr>
              <a:t>:</a:t>
            </a:r>
            <a:r>
              <a:rPr lang="sr">
                <a:solidFill>
                  <a:srgbClr val="000000"/>
                </a:solidFill>
                <a:latin typeface="Times New Roman"/>
                <a:ea typeface="Times New Roman"/>
                <a:cs typeface="Times New Roman"/>
                <a:sym typeface="Times New Roman"/>
              </a:rPr>
              <a:t> Longer prompts (due to examples) </a:t>
            </a:r>
            <a:endParaRPr>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