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PT Sans Narrow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Teodora Mihajlov"/>
  <p:cmAuthor clrIdx="1" id="1" initials="" lastIdx="1" name="Milica Ikonić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PTSansNarrow-bold.fntdata"/><Relationship Id="rId25" Type="http://schemas.openxmlformats.org/officeDocument/2006/relationships/font" Target="fonts/PTSansNarrow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8-18T19:47:01.040">
    <p:pos x="807" y="811"/>
    <p:text>Hyperlink the models, change the information - add the training dataset size for each model</p:text>
  </p:cm>
  <p:cm authorId="1" idx="1" dt="2024-08-18T19:47:11.693">
    <p:pos x="807" y="911"/>
    <p:text>Mihailov rad.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mdpi.com/2227-7390/10/5/838/pdf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13af53f45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813af53f45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13af53f45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813af53f45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cf53f9a9e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fcf53f9a9e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13af53f45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813af53f45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13af53f45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13af53f45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fd382c8ff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fd382c8ff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d382c8ff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fd382c8ff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3bb0080c8_0_8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f3bb0080c8_0_8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3bb0080c8_0_9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f3bb0080c8_0_9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3bb0080c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f3bb0080c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3bb0080c8_0_8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f3bb0080c8_0_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cf53f9a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fcf53f9a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fcf53f9a9e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fcf53f9a9e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cf53f9a9e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fcf53f9a9e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3bb0080c8_0_8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f3bb0080c8_0_8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https://www.mdpi.com/2227-7390/10/5/838/pdf</a:t>
            </a:r>
            <a:r>
              <a:rPr lang="en"/>
              <a:t> Preprocessing steps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cf53f9a9e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fcf53f9a9e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fcf53f9a9e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fcf53f9a9e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545438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3433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114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2217025" y="703325"/>
            <a:ext cx="4751626" cy="1867875"/>
            <a:chOff x="2217025" y="703325"/>
            <a:chExt cx="4751626" cy="1867875"/>
          </a:xfrm>
        </p:grpSpPr>
        <p:pic>
          <p:nvPicPr>
            <p:cNvPr id="15" name="Google Shape;1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25375" y="703325"/>
              <a:ext cx="2643276" cy="1867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17025" y="1065762"/>
              <a:ext cx="2360733" cy="1143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311700" y="1590000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500"/>
              <a:buFont typeface="Times New Roman"/>
              <a:buNone/>
              <a:defRPr sz="95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275825" y="3362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114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1"/>
          <p:cNvGrpSpPr/>
          <p:nvPr/>
        </p:nvGrpSpPr>
        <p:grpSpPr>
          <a:xfrm>
            <a:off x="2217025" y="703325"/>
            <a:ext cx="4751626" cy="1867875"/>
            <a:chOff x="2217025" y="703325"/>
            <a:chExt cx="4751626" cy="1867875"/>
          </a:xfrm>
        </p:grpSpPr>
        <p:pic>
          <p:nvPicPr>
            <p:cNvPr id="64" name="Google Shape;64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25375" y="703325"/>
              <a:ext cx="2643276" cy="1867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17025" y="1065762"/>
              <a:ext cx="2360733" cy="1143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1281275" y="285150"/>
            <a:ext cx="625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None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281275" y="972650"/>
            <a:ext cx="781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  <a:def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  <a:def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 amt="41000"/>
          </a:blip>
          <a:srcRect b="281820" l="0" r="0" t="-281820"/>
          <a:stretch/>
        </p:blipFill>
        <p:spPr>
          <a:xfrm>
            <a:off x="-122850" y="0"/>
            <a:ext cx="9144003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" name="Google Shape;25;p4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 rot="-5400000">
            <a:off x="-2019737" y="2000262"/>
            <a:ext cx="5182474" cy="114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4"/>
          <p:cNvGrpSpPr/>
          <p:nvPr/>
        </p:nvGrpSpPr>
        <p:grpSpPr>
          <a:xfrm>
            <a:off x="6317548" y="4200125"/>
            <a:ext cx="2756926" cy="1084850"/>
            <a:chOff x="6317548" y="4200125"/>
            <a:chExt cx="2756926" cy="1084850"/>
          </a:xfrm>
        </p:grpSpPr>
        <p:pic>
          <p:nvPicPr>
            <p:cNvPr id="27" name="Google Shape;27;p4"/>
            <p:cNvPicPr preferRelativeResize="0"/>
            <p:nvPr/>
          </p:nvPicPr>
          <p:blipFill>
            <a:blip r:embed="rId3">
              <a:alphaModFix amt="32000"/>
            </a:blip>
            <a:stretch>
              <a:fillRect/>
            </a:stretch>
          </p:blipFill>
          <p:spPr>
            <a:xfrm>
              <a:off x="6317548" y="4389048"/>
              <a:ext cx="1460251" cy="70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4"/>
            <p:cNvPicPr preferRelativeResize="0"/>
            <p:nvPr/>
          </p:nvPicPr>
          <p:blipFill>
            <a:blip r:embed="rId4">
              <a:alphaModFix amt="32000"/>
            </a:blip>
            <a:stretch>
              <a:fillRect/>
            </a:stretch>
          </p:blipFill>
          <p:spPr>
            <a:xfrm>
              <a:off x="7539275" y="4200125"/>
              <a:ext cx="1535200" cy="1084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1143000" y="400200"/>
            <a:ext cx="741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102135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502125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5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 rot="-5400000">
            <a:off x="-2019737" y="2000262"/>
            <a:ext cx="5182474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 rot="-5400000">
            <a:off x="-2019737" y="2000262"/>
            <a:ext cx="5182474" cy="114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9"/>
          <p:cNvGrpSpPr/>
          <p:nvPr/>
        </p:nvGrpSpPr>
        <p:grpSpPr>
          <a:xfrm>
            <a:off x="6317548" y="4200125"/>
            <a:ext cx="2756926" cy="1084850"/>
            <a:chOff x="6317548" y="4200125"/>
            <a:chExt cx="2756926" cy="1084850"/>
          </a:xfrm>
        </p:grpSpPr>
        <p:pic>
          <p:nvPicPr>
            <p:cNvPr id="53" name="Google Shape;53;p9"/>
            <p:cNvPicPr preferRelativeResize="0"/>
            <p:nvPr/>
          </p:nvPicPr>
          <p:blipFill>
            <a:blip r:embed="rId3">
              <a:alphaModFix amt="32000"/>
            </a:blip>
            <a:stretch>
              <a:fillRect/>
            </a:stretch>
          </p:blipFill>
          <p:spPr>
            <a:xfrm>
              <a:off x="6317548" y="4389048"/>
              <a:ext cx="1460251" cy="70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9"/>
            <p:cNvPicPr preferRelativeResize="0"/>
            <p:nvPr/>
          </p:nvPicPr>
          <p:blipFill>
            <a:blip r:embed="rId4">
              <a:alphaModFix amt="32000"/>
            </a:blip>
            <a:stretch>
              <a:fillRect/>
            </a:stretch>
          </p:blipFill>
          <p:spPr>
            <a:xfrm>
              <a:off x="7539275" y="4200125"/>
              <a:ext cx="1535200" cy="1084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teodoramihajlov@gmail.com" TargetMode="External"/><Relationship Id="rId4" Type="http://schemas.openxmlformats.org/officeDocument/2006/relationships/hyperlink" Target="mailto:milica.ikonic.nesic@fil.bg.ac.rs" TargetMode="External"/><Relationship Id="rId5" Type="http://schemas.openxmlformats.org/officeDocument/2006/relationships/hyperlink" Target="mailto:ranka.stanovic@rgf.rs.bg.ac.rs" TargetMode="External"/><Relationship Id="rId6" Type="http://schemas.openxmlformats.org/officeDocument/2006/relationships/hyperlink" Target="mailto:ranka.stanovic@rgf.rs.bg.ac.rs" TargetMode="External"/><Relationship Id="rId7" Type="http://schemas.openxmlformats.org/officeDocument/2006/relationships/hyperlink" Target="mailto:olivera.kitanovic@rgf.rs" TargetMode="External"/><Relationship Id="rId8" Type="http://schemas.openxmlformats.org/officeDocument/2006/relationships/hyperlink" Target="mailto:olivera.kitanovic@rgf.r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infoteka.bg.ac.rs/ojs/index.php/Infoteka/issue/view/21" TargetMode="External"/><Relationship Id="rId4" Type="http://schemas.openxmlformats.org/officeDocument/2006/relationships/hyperlink" Target="https://infoteka.bg.ac.rs/ojs/index.php/Infoteka/issue/view/21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jerteh.rs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hyperlink" Target="https://wd.jerteh.r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ithub.com/COST-ELTeC/ELTeC-srp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ive.european-language-grid.eu/catalogue/corpus/23621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92350" y="1873646"/>
            <a:ext cx="8559300" cy="13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Topic Modeling of the </a:t>
            </a:r>
            <a:r>
              <a:rPr lang="en" sz="2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SrpELTeC</a:t>
            </a: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 Corpus: A Comparison of </a:t>
            </a:r>
            <a:r>
              <a:rPr lang="en" sz="2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NMF</a:t>
            </a: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2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LDA</a:t>
            </a: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, and </a:t>
            </a:r>
            <a:r>
              <a:rPr lang="en" sz="2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BERTopic</a:t>
            </a:r>
            <a:endParaRPr sz="2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311700" y="3734353"/>
            <a:ext cx="8540100" cy="9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Teodora Mihajlov</a:t>
            </a:r>
            <a:r>
              <a:rPr baseline="30000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Milica Ikonić Nešić</a:t>
            </a:r>
            <a:r>
              <a:rPr baseline="30000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Ranka Stanković</a:t>
            </a:r>
            <a:r>
              <a:rPr baseline="30000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Olivera Kitanović</a:t>
            </a:r>
            <a:r>
              <a:rPr baseline="30000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aseline="30000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baseline="30000"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</a:t>
            </a: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Belgrade, </a:t>
            </a: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Serbia,</a:t>
            </a: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aseline="30000"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Faculty of Philology</a:t>
            </a: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Serbia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b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aseline="30000"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Faculty of Mining and Geology, Serbia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1281275" y="285150"/>
            <a:ext cx="625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10D8"/>
                </a:solidFill>
              </a:rPr>
              <a:t>Methodology</a:t>
            </a:r>
            <a:endParaRPr b="1">
              <a:solidFill>
                <a:srgbClr val="0010D8"/>
              </a:solidFill>
            </a:endParaRPr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1281275" y="1288175"/>
            <a:ext cx="7290000" cy="31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BERTopic</a:t>
            </a:r>
            <a:endParaRPr sz="4000"/>
          </a:p>
          <a:p>
            <a:pPr indent="-320040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3600"/>
              <a:t>Getting </a:t>
            </a:r>
            <a:r>
              <a:rPr b="1" lang="en" sz="3600"/>
              <a:t>word embeddings</a:t>
            </a:r>
            <a:r>
              <a:rPr lang="en" sz="3600"/>
              <a:t>:</a:t>
            </a:r>
            <a:endParaRPr sz="3600"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i="1" lang="en" sz="3600">
                <a:solidFill>
                  <a:srgbClr val="0000FF"/>
                </a:solidFill>
              </a:rPr>
              <a:t>distiluse-base-multilingual-cased-v2</a:t>
            </a:r>
            <a:r>
              <a:rPr lang="en" sz="3600"/>
              <a:t>: 512 dimensions, </a:t>
            </a:r>
            <a:r>
              <a:rPr lang="en" sz="3600"/>
              <a:t>135 million parameters, fine-tuned for </a:t>
            </a:r>
            <a:r>
              <a:rPr lang="en" sz="3600"/>
              <a:t> clustering and semantic search</a:t>
            </a:r>
            <a:endParaRPr sz="3600"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i="1" lang="en" sz="3600">
                <a:solidFill>
                  <a:srgbClr val="0000FF"/>
                </a:solidFill>
              </a:rPr>
              <a:t>paraphrase-multilingual-MiniLM-L12-v2</a:t>
            </a:r>
            <a:r>
              <a:rPr lang="en" sz="3600"/>
              <a:t>: 38</a:t>
            </a:r>
            <a:r>
              <a:rPr lang="en" sz="3600"/>
              <a:t>4 dimensions, </a:t>
            </a:r>
            <a:r>
              <a:rPr lang="en" sz="3600"/>
              <a:t>117 million parameters</a:t>
            </a:r>
            <a:endParaRPr sz="3600"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i="1" lang="en" sz="3600">
                <a:solidFill>
                  <a:srgbClr val="0000FF"/>
                </a:solidFill>
              </a:rPr>
              <a:t>paraphrase-multilingual-mpnet-base-v2</a:t>
            </a:r>
            <a:r>
              <a:rPr lang="en" sz="3600"/>
              <a:t>: 768 </a:t>
            </a:r>
            <a:r>
              <a:rPr lang="en" sz="3600"/>
              <a:t>dimensions, </a:t>
            </a:r>
            <a:r>
              <a:rPr lang="en" sz="3600"/>
              <a:t>278 million parameters</a:t>
            </a:r>
            <a:endParaRPr sz="3600"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i="1" lang="en" sz="3600">
                <a:solidFill>
                  <a:srgbClr val="0000FF"/>
                </a:solidFill>
              </a:rPr>
              <a:t>J</a:t>
            </a:r>
            <a:r>
              <a:rPr i="1" lang="en" sz="3600">
                <a:solidFill>
                  <a:srgbClr val="0000FF"/>
                </a:solidFill>
              </a:rPr>
              <a:t>erteh-355</a:t>
            </a:r>
            <a:r>
              <a:rPr lang="en" sz="3600"/>
              <a:t>:</a:t>
            </a:r>
            <a:r>
              <a:rPr i="1" lang="en" sz="3600"/>
              <a:t> </a:t>
            </a:r>
            <a:r>
              <a:rPr lang="en" sz="3600"/>
              <a:t>monolingual, Serbian, 55 million parameters, not fine-tuned for semantic search</a:t>
            </a:r>
            <a:endParaRPr sz="3600"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 sz="3600"/>
              <a:t>Dimensionality reduction</a:t>
            </a:r>
            <a:r>
              <a:rPr lang="en" sz="3600"/>
              <a:t>: </a:t>
            </a:r>
            <a:r>
              <a:rPr lang="en" sz="3600">
                <a:solidFill>
                  <a:srgbClr val="0000FF"/>
                </a:solidFill>
              </a:rPr>
              <a:t>UMAP</a:t>
            </a:r>
            <a:endParaRPr sz="3600">
              <a:solidFill>
                <a:srgbClr val="0000FF"/>
              </a:solidFill>
            </a:endParaRPr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 sz="3600"/>
              <a:t>Clustering</a:t>
            </a:r>
            <a:r>
              <a:rPr b="1" lang="en" sz="3600"/>
              <a:t>:</a:t>
            </a:r>
            <a:r>
              <a:rPr lang="en" sz="3600"/>
              <a:t> </a:t>
            </a:r>
            <a:r>
              <a:rPr lang="en" sz="3600">
                <a:solidFill>
                  <a:srgbClr val="0000FF"/>
                </a:solidFill>
              </a:rPr>
              <a:t>HBDSCAN</a:t>
            </a:r>
            <a:r>
              <a:rPr lang="en" sz="3600"/>
              <a:t> min. cluster size = 3</a:t>
            </a:r>
            <a:endParaRPr sz="3600"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 sz="3600"/>
              <a:t>Creating topic representations:</a:t>
            </a:r>
            <a:r>
              <a:rPr lang="en" sz="3600"/>
              <a:t> </a:t>
            </a:r>
            <a:r>
              <a:rPr lang="en" sz="3600">
                <a:solidFill>
                  <a:srgbClr val="0000FF"/>
                </a:solidFill>
              </a:rPr>
              <a:t>CountVectorizer</a:t>
            </a:r>
            <a:r>
              <a:rPr lang="en" sz="3600"/>
              <a:t> + </a:t>
            </a:r>
            <a:r>
              <a:rPr lang="en" sz="3600">
                <a:solidFill>
                  <a:srgbClr val="0000FF"/>
                </a:solidFill>
              </a:rPr>
              <a:t>class-based c-TF-IDF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1281275" y="820738"/>
            <a:ext cx="526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Deep Learning</a:t>
            </a:r>
            <a:r>
              <a:rPr b="1"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Topic Modeling Methods</a:t>
            </a:r>
            <a:endParaRPr b="1"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1281275" y="285150"/>
            <a:ext cx="625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10D8"/>
                </a:solidFill>
              </a:rPr>
              <a:t>Evaluation metrics</a:t>
            </a:r>
            <a:endParaRPr b="1">
              <a:solidFill>
                <a:srgbClr val="0010D8"/>
              </a:solidFill>
            </a:endParaRPr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1243050" y="977700"/>
            <a:ext cx="7824000" cy="35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Quantitative: 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Topic Coherence (TC) </a:t>
            </a:r>
            <a:r>
              <a:rPr lang="en" sz="1500"/>
              <a:t>- measure of </a:t>
            </a:r>
            <a:r>
              <a:rPr lang="en" sz="1500">
                <a:solidFill>
                  <a:srgbClr val="0000FF"/>
                </a:solidFill>
              </a:rPr>
              <a:t>semantic relatedness</a:t>
            </a:r>
            <a:r>
              <a:rPr lang="en" sz="1500"/>
              <a:t> between the words for each topic, ranges from 0  to 1, where: 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1</a:t>
            </a:r>
            <a:r>
              <a:rPr lang="en" sz="1500"/>
              <a:t> = more related topic words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0</a:t>
            </a:r>
            <a:r>
              <a:rPr lang="en" sz="1500"/>
              <a:t> = less related topic words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It measures how </a:t>
            </a:r>
            <a:r>
              <a:rPr b="1" lang="en" sz="1500"/>
              <a:t>semantically consistent</a:t>
            </a:r>
            <a:r>
              <a:rPr lang="en" sz="1500"/>
              <a:t> the words within a topic are.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Topic Diversity (TD)</a:t>
            </a:r>
            <a:r>
              <a:rPr lang="en" sz="1500"/>
              <a:t> -  </a:t>
            </a:r>
            <a:r>
              <a:rPr lang="en" sz="1500">
                <a:solidFill>
                  <a:srgbClr val="0000FF"/>
                </a:solidFill>
              </a:rPr>
              <a:t>%</a:t>
            </a:r>
            <a:r>
              <a:rPr lang="en" sz="1500"/>
              <a:t> of </a:t>
            </a:r>
            <a:r>
              <a:rPr lang="en" sz="1500">
                <a:solidFill>
                  <a:srgbClr val="0000FF"/>
                </a:solidFill>
              </a:rPr>
              <a:t>unique words</a:t>
            </a:r>
            <a:r>
              <a:rPr lang="en" sz="1500"/>
              <a:t> for </a:t>
            </a:r>
            <a:r>
              <a:rPr lang="en" sz="1500">
                <a:solidFill>
                  <a:srgbClr val="0000FF"/>
                </a:solidFill>
              </a:rPr>
              <a:t>top_n words</a:t>
            </a:r>
            <a:r>
              <a:rPr lang="en" sz="1500"/>
              <a:t> for each topic, ranges from 0 to 1, where: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1</a:t>
            </a:r>
            <a:r>
              <a:rPr lang="en" sz="1500"/>
              <a:t> = more related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0</a:t>
            </a:r>
            <a:r>
              <a:rPr lang="en" sz="1500"/>
              <a:t> = redundant topics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It measures the</a:t>
            </a:r>
            <a:r>
              <a:rPr b="1" lang="en" sz="1500"/>
              <a:t> proportion of unique words</a:t>
            </a:r>
            <a:r>
              <a:rPr lang="en" sz="1500"/>
              <a:t> across all topics.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050" y="565900"/>
            <a:ext cx="6068175" cy="362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>
            <p:ph type="title"/>
          </p:nvPr>
        </p:nvSpPr>
        <p:spPr>
          <a:xfrm>
            <a:off x="1281275" y="285150"/>
            <a:ext cx="625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10D8"/>
                </a:solidFill>
              </a:rPr>
              <a:t>Results</a:t>
            </a:r>
            <a:endParaRPr b="1">
              <a:solidFill>
                <a:srgbClr val="0010D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1281275" y="285150"/>
            <a:ext cx="625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10D8"/>
                </a:solidFill>
              </a:rPr>
              <a:t>Results</a:t>
            </a:r>
            <a:endParaRPr b="1">
              <a:solidFill>
                <a:srgbClr val="0010D8"/>
              </a:solidFill>
            </a:endParaRPr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1281275" y="1147125"/>
            <a:ext cx="7425000" cy="26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Best Topic Coherency (TC): </a:t>
            </a:r>
            <a:r>
              <a:rPr lang="en" sz="1600">
                <a:solidFill>
                  <a:srgbClr val="0000FF"/>
                </a:solidFill>
              </a:rPr>
              <a:t>NMF</a:t>
            </a:r>
            <a:r>
              <a:rPr lang="en" sz="1600"/>
              <a:t>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Best Topic Diversity: </a:t>
            </a:r>
            <a:r>
              <a:rPr lang="en" sz="1600">
                <a:solidFill>
                  <a:srgbClr val="0000FF"/>
                </a:solidFill>
              </a:rPr>
              <a:t>BERTopic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Possible </a:t>
            </a:r>
            <a:r>
              <a:rPr b="1" lang="en" sz="1600"/>
              <a:t>reasons</a:t>
            </a:r>
            <a:r>
              <a:rPr lang="en" sz="1600"/>
              <a:t> for relatively poor performance: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information loss during the dimensionality reduction step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Possible </a:t>
            </a:r>
            <a:r>
              <a:rPr b="1" lang="en" sz="1600"/>
              <a:t>solution</a:t>
            </a:r>
            <a:r>
              <a:rPr lang="en" sz="1600"/>
              <a:t>: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document</a:t>
            </a:r>
            <a:r>
              <a:rPr lang="en" sz="1600"/>
              <a:t> </a:t>
            </a:r>
            <a:r>
              <a:rPr b="1" lang="en" sz="1600"/>
              <a:t>chunking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omit</a:t>
            </a:r>
            <a:r>
              <a:rPr lang="en" sz="1600"/>
              <a:t> the dimensionality reduction step - problem: </a:t>
            </a:r>
            <a:r>
              <a:rPr b="1" lang="en" sz="1600"/>
              <a:t>long training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1281275" y="285150"/>
            <a:ext cx="625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10D8"/>
                </a:solidFill>
              </a:rPr>
              <a:t>Results</a:t>
            </a:r>
            <a:endParaRPr b="1">
              <a:solidFill>
                <a:srgbClr val="0010D8"/>
              </a:solidFill>
            </a:endParaRPr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275" y="857850"/>
            <a:ext cx="7285450" cy="36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1281275" y="285150"/>
            <a:ext cx="625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10D8"/>
                </a:solidFill>
              </a:rPr>
              <a:t>Results</a:t>
            </a:r>
            <a:endParaRPr b="1">
              <a:solidFill>
                <a:srgbClr val="0010D8"/>
              </a:solidFill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5375" y="97200"/>
            <a:ext cx="5135799" cy="32098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925" y="1761275"/>
            <a:ext cx="4722675" cy="29516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1" name="Google Shape;171;p27"/>
          <p:cNvSpPr txBox="1"/>
          <p:nvPr/>
        </p:nvSpPr>
        <p:spPr>
          <a:xfrm>
            <a:off x="6018225" y="3390425"/>
            <a:ext cx="21876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labels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1567775" y="4712950"/>
            <a:ext cx="21876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Without labels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1281275" y="285150"/>
            <a:ext cx="625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10D8"/>
                </a:solidFill>
              </a:rPr>
              <a:t>Results</a:t>
            </a:r>
            <a:endParaRPr b="1">
              <a:solidFill>
                <a:srgbClr val="0010D8"/>
              </a:solidFill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275" y="857850"/>
            <a:ext cx="4096051" cy="39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/>
          <p:nvPr/>
        </p:nvSpPr>
        <p:spPr>
          <a:xfrm>
            <a:off x="5531475" y="1301250"/>
            <a:ext cx="3403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topics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not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overlapping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but clusters exist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distribution of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documents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across topics is uneven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1281275" y="285150"/>
            <a:ext cx="625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10D8"/>
                </a:solidFill>
              </a:rPr>
              <a:t>Conclusions and </a:t>
            </a:r>
            <a:r>
              <a:rPr b="1" lang="en">
                <a:solidFill>
                  <a:srgbClr val="0010D8"/>
                </a:solidFill>
              </a:rPr>
              <a:t>Further</a:t>
            </a:r>
            <a:r>
              <a:rPr b="1" lang="en">
                <a:solidFill>
                  <a:srgbClr val="0010D8"/>
                </a:solidFill>
              </a:rPr>
              <a:t> Work</a:t>
            </a:r>
            <a:endParaRPr b="1">
              <a:solidFill>
                <a:srgbClr val="0010D8"/>
              </a:solidFill>
            </a:endParaRPr>
          </a:p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1281275" y="972650"/>
            <a:ext cx="781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BERTopic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outperformed</a:t>
            </a:r>
            <a:r>
              <a:rPr lang="en"/>
              <a:t> the traditional models only at </a:t>
            </a:r>
            <a:r>
              <a:rPr lang="en">
                <a:solidFill>
                  <a:srgbClr val="0000FF"/>
                </a:solidFill>
              </a:rPr>
              <a:t>TD</a:t>
            </a:r>
            <a:r>
              <a:rPr lang="en"/>
              <a:t>,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fell short</a:t>
            </a:r>
            <a:r>
              <a:rPr lang="en"/>
              <a:t> for </a:t>
            </a:r>
            <a:r>
              <a:rPr lang="en">
                <a:solidFill>
                  <a:srgbClr val="0000FF"/>
                </a:solidFill>
              </a:rPr>
              <a:t>TC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Addressing the limitations</a:t>
            </a:r>
            <a:r>
              <a:rPr lang="en"/>
              <a:t> of current work: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Explore the effects of using </a:t>
            </a:r>
            <a:r>
              <a:rPr b="1" lang="en"/>
              <a:t>chunked texts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Try </a:t>
            </a:r>
            <a:r>
              <a:rPr b="1" lang="en"/>
              <a:t>other embedding models for Serbian</a:t>
            </a:r>
            <a:r>
              <a:rPr lang="en"/>
              <a:t> (e.g.,  </a:t>
            </a:r>
            <a:r>
              <a:rPr lang="en">
                <a:solidFill>
                  <a:srgbClr val="0000FF"/>
                </a:solidFill>
              </a:rPr>
              <a:t>BERTić</a:t>
            </a:r>
            <a:r>
              <a:rPr lang="en"/>
              <a:t>) with </a:t>
            </a:r>
            <a:r>
              <a:rPr lang="en"/>
              <a:t>BERTopi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Topic modeling </a:t>
            </a:r>
            <a:r>
              <a:rPr lang="en"/>
              <a:t>results (final)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/>
              <a:t>Assign to novels metadata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/>
              <a:t>Add to Wikidata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Make web page with visualisation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Topics per novels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Novels per topics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311700" y="164817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8500"/>
              <a:t>Questions?</a:t>
            </a:r>
            <a:endParaRPr sz="8500"/>
          </a:p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387900" y="3358450"/>
            <a:ext cx="8220600" cy="15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your attention!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Should you want to discuss our work, feel free to reach out: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teodoramihajlov@gmail.com</a:t>
            </a:r>
            <a:r>
              <a:rPr lang="en" sz="1400">
                <a:solidFill>
                  <a:srgbClr val="0000FF"/>
                </a:solidFill>
              </a:rPr>
              <a:t> </a:t>
            </a:r>
            <a:r>
              <a:rPr lang="en" sz="14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milica.ikonic.nesic@fil.bg.ac.rs</a:t>
            </a:r>
            <a:r>
              <a:rPr lang="en" sz="1400">
                <a:solidFill>
                  <a:srgbClr val="0000FF"/>
                </a:solidFill>
              </a:rPr>
              <a:t> </a:t>
            </a:r>
            <a:endParaRPr sz="14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ranka.stanovic</a:t>
            </a:r>
            <a:r>
              <a:rPr lang="en" sz="1400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@rgf.rs.bg.ac.rs</a:t>
            </a:r>
            <a:r>
              <a:rPr lang="en" sz="1400">
                <a:solidFill>
                  <a:srgbClr val="0000FF"/>
                </a:solidFill>
              </a:rPr>
              <a:t> </a:t>
            </a:r>
            <a:r>
              <a:rPr lang="en" sz="1400">
                <a:solidFill>
                  <a:srgbClr val="0000FF"/>
                </a:solidFill>
              </a:rPr>
              <a:t> </a:t>
            </a:r>
            <a:r>
              <a:rPr lang="en" sz="1400" u="sng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olivera.kitanovic</a:t>
            </a:r>
            <a:r>
              <a:rPr lang="en" sz="1400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@rgf.rs</a:t>
            </a:r>
            <a:r>
              <a:rPr lang="en" sz="1400">
                <a:solidFill>
                  <a:srgbClr val="0000FF"/>
                </a:solidFill>
              </a:rPr>
              <a:t> </a:t>
            </a:r>
            <a:endParaRPr sz="1400">
              <a:solidFill>
                <a:srgbClr val="0000FF"/>
              </a:solidFill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387900" y="1890750"/>
            <a:ext cx="8644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10D8"/>
                </a:solidFill>
                <a:latin typeface="Georgia"/>
                <a:ea typeface="Georgia"/>
                <a:cs typeface="Georgia"/>
                <a:sym typeface="Georgia"/>
              </a:rPr>
              <a:t>A research conducted with the support of the Science Fund of the Republic of Serbia, project nu</a:t>
            </a:r>
            <a:r>
              <a:rPr lang="en" sz="1500">
                <a:solidFill>
                  <a:srgbClr val="0010D8"/>
                </a:solidFill>
                <a:latin typeface="Georgia"/>
                <a:ea typeface="Georgia"/>
                <a:cs typeface="Georgia"/>
                <a:sym typeface="Georgia"/>
              </a:rPr>
              <a:t>mber</a:t>
            </a:r>
            <a:r>
              <a:rPr lang="en" sz="1500">
                <a:solidFill>
                  <a:srgbClr val="0010D8"/>
                </a:solidFill>
                <a:latin typeface="Georgia"/>
                <a:ea typeface="Georgia"/>
                <a:cs typeface="Georgia"/>
                <a:sym typeface="Georgia"/>
              </a:rPr>
              <a:t>: 7276.  </a:t>
            </a:r>
            <a:r>
              <a:rPr b="1"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en" sz="1500">
                <a:solidFill>
                  <a:srgbClr val="0010D8"/>
                </a:solidFill>
                <a:latin typeface="Georgia"/>
                <a:ea typeface="Georgia"/>
                <a:cs typeface="Georgia"/>
                <a:sym typeface="Georgia"/>
              </a:rPr>
              <a:t>ext </a:t>
            </a:r>
            <a:r>
              <a:rPr b="1"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</a:t>
            </a:r>
            <a:r>
              <a:rPr lang="en" sz="1500">
                <a:solidFill>
                  <a:srgbClr val="0010D8"/>
                </a:solidFill>
                <a:latin typeface="Georgia"/>
                <a:ea typeface="Georgia"/>
                <a:cs typeface="Georgia"/>
                <a:sym typeface="Georgia"/>
              </a:rPr>
              <a:t>mbeddings - </a:t>
            </a:r>
            <a:r>
              <a:rPr b="1"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lang="en" sz="1500">
                <a:solidFill>
                  <a:srgbClr val="0010D8"/>
                </a:solidFill>
                <a:latin typeface="Georgia"/>
                <a:ea typeface="Georgia"/>
                <a:cs typeface="Georgia"/>
                <a:sym typeface="Georgia"/>
              </a:rPr>
              <a:t>erbian </a:t>
            </a:r>
            <a:r>
              <a:rPr b="1"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</a:t>
            </a:r>
            <a:r>
              <a:rPr lang="en" sz="1500">
                <a:solidFill>
                  <a:srgbClr val="0010D8"/>
                </a:solidFill>
                <a:latin typeface="Georgia"/>
                <a:ea typeface="Georgia"/>
                <a:cs typeface="Georgia"/>
                <a:sym typeface="Georgia"/>
              </a:rPr>
              <a:t>anguage </a:t>
            </a:r>
            <a:r>
              <a:rPr b="1"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en" sz="1500">
                <a:solidFill>
                  <a:srgbClr val="0010D8"/>
                </a:solidFill>
                <a:latin typeface="Georgia"/>
                <a:ea typeface="Georgia"/>
                <a:cs typeface="Georgia"/>
                <a:sym typeface="Georgia"/>
              </a:rPr>
              <a:t>pplications – </a:t>
            </a:r>
            <a:r>
              <a:rPr b="1"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TESLA</a:t>
            </a:r>
            <a:endParaRPr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1281275" y="285150"/>
            <a:ext cx="625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10D8"/>
                </a:solidFill>
              </a:rPr>
              <a:t>Presentation outline</a:t>
            </a:r>
            <a:endParaRPr b="1">
              <a:solidFill>
                <a:srgbClr val="0010D8"/>
              </a:solidFill>
            </a:endParaRPr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1281275" y="972650"/>
            <a:ext cx="781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goals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Corpus (ELTeC and SrpELTeC)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"/>
              <a:t>ethodology: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Evaluation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/>
              <a:t>Discusson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Quantitative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results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Qualitative results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 and Further Work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1281275" y="285150"/>
            <a:ext cx="625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10D8"/>
                </a:solidFill>
              </a:rPr>
              <a:t>Research Goals</a:t>
            </a:r>
            <a:endParaRPr b="1">
              <a:solidFill>
                <a:srgbClr val="0010D8"/>
              </a:solidFill>
            </a:endParaRPr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1281275" y="972650"/>
            <a:ext cx="781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Discover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(latent)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topics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the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SrpELTeC corpus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 into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topic modeling of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literary texts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Serbian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statistical and neural methods for topic modeling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topic modeling?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700"/>
              <a:t>Distant reading for d</a:t>
            </a:r>
            <a:r>
              <a:rPr lang="en" sz="1700"/>
              <a:t>igital humanities (for Serbian) is our research area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Proven to be an effective tool for uncovering common themes and the underlying narratives in texts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Downsides</a:t>
            </a: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difficulty of evaluation</a:t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1379550" y="4503850"/>
            <a:ext cx="6384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https://infoteka.bg.ac.rs/ojs/index.php/Infoteka/issue/view/21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1281275" y="285150"/>
            <a:ext cx="625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10D8"/>
                </a:solidFill>
              </a:rPr>
              <a:t>ELTeC corpus</a:t>
            </a:r>
            <a:endParaRPr b="1">
              <a:solidFill>
                <a:srgbClr val="0010D8"/>
              </a:solidFill>
            </a:endParaRPr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1281275" y="972650"/>
            <a:ext cx="781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575">
                <a:solidFill>
                  <a:srgbClr val="2E2B21"/>
                </a:solidFill>
              </a:rPr>
              <a:t>ELTeC </a:t>
            </a:r>
            <a:r>
              <a:rPr b="1" lang="en" sz="1650"/>
              <a:t>(European Literary Text Collection)</a:t>
            </a:r>
            <a:r>
              <a:rPr lang="en" sz="1650"/>
              <a:t>, </a:t>
            </a:r>
            <a:r>
              <a:rPr lang="en" sz="1575">
                <a:solidFill>
                  <a:srgbClr val="2E2B21"/>
                </a:solidFill>
              </a:rPr>
              <a:t>multilingual literary corpus, developed under the umbrella of the </a:t>
            </a:r>
            <a:r>
              <a:rPr b="1" lang="en" sz="1575">
                <a:solidFill>
                  <a:srgbClr val="2E2B21"/>
                </a:solidFill>
              </a:rPr>
              <a:t>“Distant Reading for European Literary History” COST Action CA16204</a:t>
            </a:r>
            <a:r>
              <a:rPr lang="en" sz="1575">
                <a:solidFill>
                  <a:srgbClr val="2E2B21"/>
                </a:solidFill>
              </a:rPr>
              <a:t>.</a:t>
            </a:r>
            <a:endParaRPr sz="1575">
              <a:solidFill>
                <a:srgbClr val="2E2B21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575">
                <a:solidFill>
                  <a:srgbClr val="2E2B21"/>
                </a:solidFill>
              </a:rPr>
              <a:t>The focus of the </a:t>
            </a:r>
            <a:r>
              <a:rPr b="1" lang="en" sz="1575">
                <a:solidFill>
                  <a:srgbClr val="2E2B21"/>
                </a:solidFill>
              </a:rPr>
              <a:t>COST Action CA16204 </a:t>
            </a:r>
            <a:r>
              <a:rPr lang="en" sz="1575">
                <a:solidFill>
                  <a:srgbClr val="2E2B21"/>
                </a:solidFill>
              </a:rPr>
              <a:t>is to compile the ELTeC corpus containing collections of European novels published between 1840 and 1920 in various languages.</a:t>
            </a:r>
            <a:r>
              <a:rPr lang="en" sz="1575">
                <a:solidFill>
                  <a:srgbClr val="2E2B21"/>
                </a:solidFill>
              </a:rPr>
              <a:t> </a:t>
            </a:r>
            <a:endParaRPr sz="1575">
              <a:solidFill>
                <a:srgbClr val="2E2B21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575">
                <a:solidFill>
                  <a:srgbClr val="2E2B21"/>
                </a:solidFill>
              </a:rPr>
              <a:t>Selection criteria - to make representative sub-collections for corresponding languages:</a:t>
            </a:r>
            <a:endParaRPr sz="1575">
              <a:solidFill>
                <a:srgbClr val="2E2B21"/>
              </a:solidFill>
            </a:endParaRPr>
          </a:p>
          <a:p>
            <a:pPr indent="0" lvl="0" marL="45720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487">
                <a:solidFill>
                  <a:srgbClr val="2E2B21"/>
                </a:solidFill>
              </a:rPr>
              <a:t>a) novels of various sizes: short, medium, long;</a:t>
            </a:r>
            <a:endParaRPr sz="1487">
              <a:solidFill>
                <a:srgbClr val="2E2B21"/>
              </a:solidFill>
            </a:endParaRPr>
          </a:p>
          <a:p>
            <a:pPr indent="0" lvl="0" marL="45720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487">
                <a:solidFill>
                  <a:srgbClr val="2E2B21"/>
                </a:solidFill>
              </a:rPr>
              <a:t>b) four twenty-year time periods within the examined time span,</a:t>
            </a:r>
            <a:endParaRPr sz="1487">
              <a:solidFill>
                <a:srgbClr val="2E2B21"/>
              </a:solidFill>
            </a:endParaRPr>
          </a:p>
          <a:p>
            <a:pPr indent="0" lvl="0" marL="45720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487">
                <a:solidFill>
                  <a:srgbClr val="2E2B21"/>
                </a:solidFill>
              </a:rPr>
              <a:t>c) canonical (well-known) novels as well as those not known to wider audience, forgotten, without reprints, </a:t>
            </a:r>
            <a:endParaRPr sz="1487">
              <a:solidFill>
                <a:srgbClr val="2E2B21"/>
              </a:solidFill>
            </a:endParaRPr>
          </a:p>
          <a:p>
            <a:pPr indent="0" lvl="0" marL="457200" rtl="0" algn="l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ts val="688"/>
              <a:buNone/>
            </a:pPr>
            <a:r>
              <a:rPr lang="en" sz="1487">
                <a:solidFill>
                  <a:srgbClr val="2E2B21"/>
                </a:solidFill>
              </a:rPr>
              <a:t>d) female and male author.</a:t>
            </a:r>
            <a:endParaRPr b="1" sz="1425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1360125" y="1001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10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SrpELTeC corpus</a:t>
            </a:r>
            <a:endParaRPr b="1" sz="3000">
              <a:solidFill>
                <a:srgbClr val="0010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1108500" y="726050"/>
            <a:ext cx="3932400" cy="3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lang="en" sz="1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srpELTeC corpus</a:t>
            </a:r>
            <a:r>
              <a:rPr lang="en" sz="1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created as one of the subcollections of </a:t>
            </a: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b="1" lang="en" sz="1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ELTeC</a:t>
            </a: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, which includes </a:t>
            </a:r>
            <a:r>
              <a:rPr b="1" lang="en" sz="1650">
                <a:latin typeface="Times New Roman"/>
                <a:ea typeface="Times New Roman"/>
                <a:cs typeface="Times New Roman"/>
                <a:sym typeface="Times New Roman"/>
              </a:rPr>
              <a:t>100 novels</a:t>
            </a: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 in main and additional 20 in extended collection.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9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71 authors: 66 male with 109 novels and 5 female authors with 12 novels.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9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120 novels with: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9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○"/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5,263,071 words, 22,700 pages,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9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○"/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2557 chapters, 158,317 paragraphs,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9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○"/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392,909 sentences, 567 poems, 2972 ​​verses, 939 footnotes, 949 cited works, 803 foreign language segments.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srpELTeC corpus is maintained by </a:t>
            </a:r>
            <a:r>
              <a:rPr b="1" lang="en" sz="1650">
                <a:latin typeface="Times New Roman"/>
                <a:ea typeface="Times New Roman"/>
                <a:cs typeface="Times New Roman"/>
                <a:sym typeface="Times New Roman"/>
              </a:rPr>
              <a:t>JeRTeh (</a:t>
            </a:r>
            <a:r>
              <a:rPr b="1" lang="en" sz="1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Society for </a:t>
            </a:r>
            <a:r>
              <a:rPr b="1" lang="en" sz="1650">
                <a:latin typeface="Times New Roman"/>
                <a:ea typeface="Times New Roman"/>
                <a:cs typeface="Times New Roman"/>
                <a:sym typeface="Times New Roman"/>
              </a:rPr>
              <a:t>Language Resources and Technologies) </a:t>
            </a:r>
            <a:r>
              <a:rPr lang="en" sz="1650" u="sng">
                <a:solidFill>
                  <a:srgbClr val="009668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https://jerteh.rs/</a:t>
            </a: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 and freely available for academic and commercial use as plain text, TEI with 2 version (levels) annotations, NIF RDF linked data, Wikidata.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2788" y="3839275"/>
            <a:ext cx="995287" cy="10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0025" y="100125"/>
            <a:ext cx="3729600" cy="3569575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" name="Google Shape;101;p17"/>
          <p:cNvSpPr txBox="1"/>
          <p:nvPr/>
        </p:nvSpPr>
        <p:spPr>
          <a:xfrm>
            <a:off x="6842125" y="3920725"/>
            <a:ext cx="17349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20" u="sng">
                <a:solidFill>
                  <a:srgbClr val="0097A7"/>
                </a:solid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https://wd.jerteh.rs/</a:t>
            </a:r>
            <a:r>
              <a:rPr lang="en" sz="132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32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/>
        </p:nvSpPr>
        <p:spPr>
          <a:xfrm>
            <a:off x="311700" y="21227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10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b="1" lang="en" sz="2500">
                <a:solidFill>
                  <a:srgbClr val="0010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SrpELTeC </a:t>
            </a:r>
            <a:r>
              <a:rPr b="1" lang="en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https://github.com/COST-ELTeC/ELTeC-srp</a:t>
            </a:r>
            <a:r>
              <a:rPr b="1" lang="en" sz="2500">
                <a:solidFill>
                  <a:srgbClr val="0010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3600">
              <a:solidFill>
                <a:srgbClr val="EF6C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4">
            <a:alphaModFix/>
          </a:blip>
          <a:srcRect b="63118" l="0" r="-674" t="0"/>
          <a:stretch/>
        </p:blipFill>
        <p:spPr>
          <a:xfrm>
            <a:off x="1071225" y="842350"/>
            <a:ext cx="7981951" cy="33478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143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1164125" y="-40350"/>
            <a:ext cx="625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010D8"/>
                </a:solidFill>
              </a:rPr>
              <a:t>Methodology</a:t>
            </a:r>
            <a:endParaRPr b="1" sz="2700">
              <a:solidFill>
                <a:srgbClr val="0010D8"/>
              </a:solidFill>
            </a:endParaRPr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1164125" y="4617275"/>
            <a:ext cx="5225700" cy="4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https://live.european-language-grid.eu/catalogue/corpus/23621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1164125" y="747700"/>
            <a:ext cx="7575300" cy="10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1475"/>
              <a:t>SrpELTeC TXM Copus </a:t>
            </a:r>
            <a:r>
              <a:rPr lang="en" sz="1475"/>
              <a:t>of 108 novels in level-2:  annotated with POS, lemma, and 7 NER categories: PERS, ORG, LOC, DEMO, WORK, EVENT, and ROLE. </a:t>
            </a:r>
            <a:endParaRPr sz="147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rPr lang="en" sz="1475"/>
              <a:t>For this research, only nouns (</a:t>
            </a:r>
            <a:r>
              <a:rPr b="1" lang="en" sz="1475"/>
              <a:t>NOUN</a:t>
            </a:r>
            <a:r>
              <a:rPr lang="en" sz="1475"/>
              <a:t>) were used. </a:t>
            </a:r>
            <a:endParaRPr sz="1725"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2825" y="1735850"/>
            <a:ext cx="3687876" cy="198515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>
            <p:ph type="title"/>
          </p:nvPr>
        </p:nvSpPr>
        <p:spPr>
          <a:xfrm>
            <a:off x="1270000" y="460725"/>
            <a:ext cx="3778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</a:rPr>
              <a:t>Dataset</a:t>
            </a:r>
            <a:endParaRPr b="1" sz="1600">
              <a:solidFill>
                <a:srgbClr val="FF0000"/>
              </a:solidFill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8175" y="1917700"/>
            <a:ext cx="2688628" cy="198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1568175" y="3969038"/>
            <a:ext cx="51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The butler brought and placed the wine in front of him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1433675" y="437550"/>
            <a:ext cx="625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50">
                <a:solidFill>
                  <a:srgbClr val="0010D8"/>
                </a:solidFill>
              </a:rPr>
              <a:t>Methodology</a:t>
            </a:r>
            <a:endParaRPr/>
          </a:p>
        </p:txBody>
      </p:sp>
      <p:sp>
        <p:nvSpPr>
          <p:cNvPr id="124" name="Google Shape;124;p20"/>
          <p:cNvSpPr txBox="1"/>
          <p:nvPr/>
        </p:nvSpPr>
        <p:spPr>
          <a:xfrm>
            <a:off x="1433675" y="973141"/>
            <a:ext cx="5262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Statistical Topic </a:t>
            </a:r>
            <a:r>
              <a:rPr b="1"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Modeling</a:t>
            </a:r>
            <a:r>
              <a:rPr b="1"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Methods</a:t>
            </a:r>
            <a:endParaRPr b="1"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1433675" y="1373150"/>
            <a:ext cx="7389000" cy="30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Latent Dirichlet Allocation (LDA)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generative probabilistic model used for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topic modeling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which aims to discover hidden themes within large collections of text data.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Latent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refers to the fact that the topics are hidden and must be inferred from the data.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Dirichlet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distribution models the allocation of topics within documents and the distribution of words within those topics.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LDA assumes that each document is a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mixture of topics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each topic is a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mixture of words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The algorithm works by analyzing word patterns across documents to uncover the latent structure of topics.</a:t>
            </a:r>
            <a:endParaRPr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i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Evaluated </a:t>
            </a:r>
            <a:r>
              <a:rPr b="1" i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Topic Coherence (TC) </a:t>
            </a:r>
            <a:r>
              <a:rPr i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 the number of topics </a:t>
            </a:r>
            <a:r>
              <a:rPr i="1" lang="en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2 and 10</a:t>
            </a:r>
            <a:endParaRPr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i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of topics = </a:t>
            </a:r>
            <a:r>
              <a:rPr i="1" lang="en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1281275" y="1374450"/>
            <a:ext cx="7812300" cy="3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Nonnegative Matrix Factorization (NMF)</a:t>
            </a:r>
            <a:r>
              <a:rPr lang="en" sz="1400"/>
              <a:t> is a </a:t>
            </a:r>
            <a:r>
              <a:rPr b="1" lang="en" sz="1400"/>
              <a:t>dimensionality reduction</a:t>
            </a:r>
            <a:r>
              <a:rPr lang="en" sz="1400"/>
              <a:t> and </a:t>
            </a:r>
            <a:r>
              <a:rPr b="1" lang="en" sz="1400"/>
              <a:t>topic modeling</a:t>
            </a:r>
            <a:r>
              <a:rPr lang="en" sz="1400"/>
              <a:t> technique for analyzing large datasets, including text data.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1" lang="en" sz="1400"/>
              <a:t>Nonnegative</a:t>
            </a:r>
            <a:r>
              <a:rPr lang="en" sz="1400"/>
              <a:t> means that only positive values are used in the matrices, which is useful for textual data where word frequencies cannot be negative.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1" lang="en" sz="1400"/>
              <a:t>Matrix Factorization</a:t>
            </a:r>
            <a:r>
              <a:rPr lang="en" sz="1400"/>
              <a:t> refers to decomposing a large matrix (e.g., a document-word matrix) into two smaller matrices.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NMF breaks down the original matrix into components, making it easier to identify </a:t>
            </a:r>
            <a:r>
              <a:rPr b="1" lang="en" sz="1400"/>
              <a:t>latent topics</a:t>
            </a:r>
            <a:r>
              <a:rPr lang="en" sz="1400"/>
              <a:t> or patterns within the data by uncovering hidden structures. Each document is represented as a combination of topics, and each topic is a combination of words.</a:t>
            </a:r>
            <a:endParaRPr sz="1400"/>
          </a:p>
          <a:p>
            <a:pPr indent="-31750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i="1" lang="en" sz="1400"/>
              <a:t>Evaluated </a:t>
            </a:r>
            <a:r>
              <a:rPr b="1" i="1" lang="en" sz="1400"/>
              <a:t>Topic Coherence (TC) </a:t>
            </a:r>
            <a:r>
              <a:rPr i="1" lang="en" sz="1400"/>
              <a:t>for  the number of topics</a:t>
            </a:r>
            <a:r>
              <a:rPr i="1" lang="en" sz="1400">
                <a:solidFill>
                  <a:srgbClr val="0000FF"/>
                </a:solidFill>
              </a:rPr>
              <a:t> between 2 and 10</a:t>
            </a:r>
            <a:endParaRPr i="1" sz="1400">
              <a:solidFill>
                <a:srgbClr val="0000FF"/>
              </a:solidFill>
            </a:endParaRPr>
          </a:p>
          <a:p>
            <a:pPr indent="-3175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i="1" lang="en" sz="1400"/>
              <a:t>Number of topics = </a:t>
            </a:r>
            <a:r>
              <a:rPr i="1" lang="en" sz="1400">
                <a:solidFill>
                  <a:srgbClr val="0000FF"/>
                </a:solidFill>
              </a:rPr>
              <a:t>7</a:t>
            </a:r>
            <a:endParaRPr i="1" sz="1400"/>
          </a:p>
        </p:txBody>
      </p:sp>
      <p:sp>
        <p:nvSpPr>
          <p:cNvPr id="131" name="Google Shape;131;p21"/>
          <p:cNvSpPr txBox="1"/>
          <p:nvPr>
            <p:ph type="title"/>
          </p:nvPr>
        </p:nvSpPr>
        <p:spPr>
          <a:xfrm>
            <a:off x="1281275" y="285150"/>
            <a:ext cx="625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50">
                <a:solidFill>
                  <a:srgbClr val="0010D8"/>
                </a:solidFill>
              </a:rPr>
              <a:t>Methodology</a:t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1281275" y="820738"/>
            <a:ext cx="526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Statistical Topic </a:t>
            </a:r>
            <a:r>
              <a:rPr b="1"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Modeling</a:t>
            </a:r>
            <a:r>
              <a:rPr b="1"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Methods</a:t>
            </a:r>
            <a:endParaRPr b="1"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