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Economica"/>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Economica-bold.fntdata"/><Relationship Id="rId23" Type="http://schemas.openxmlformats.org/officeDocument/2006/relationships/font" Target="fonts/Economic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Economica-boldItalic.fntdata"/><Relationship Id="rId25" Type="http://schemas.openxmlformats.org/officeDocument/2006/relationships/font" Target="fonts/Economica-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f3704fa522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f3704fa5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f3704fa522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f3704fa52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fc3162ba9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fc3162ba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fc315c318c_1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fc315c318c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fc315c318c_1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fc315c318c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c315c318c_1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fc315c318c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fc315c318c_1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fc315c318c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f3893b110c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f3893b110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94b40def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2a94b40deff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bfdfc61efc_1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bfdfc61efc_1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fc315c318c_1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fc315c318c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fc315c318c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fc315c318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fdfc61efc_1_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fdfc61efc_1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f396a666b9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f396a666b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c315c318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fc315c31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fc315c318c_1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fc315c318c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fc315c318c_1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fc315c318c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3658683" y="1008933"/>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7091169" y="4355671"/>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4059600" y="1925674"/>
            <a:ext cx="4072800" cy="20496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p:txBody>
      </p:sp>
      <p:sp>
        <p:nvSpPr>
          <p:cNvPr id="13" name="Google Shape;13;p2"/>
          <p:cNvSpPr txBox="1"/>
          <p:nvPr>
            <p:ph idx="1" type="subTitle"/>
          </p:nvPr>
        </p:nvSpPr>
        <p:spPr>
          <a:xfrm>
            <a:off x="4059600" y="4155440"/>
            <a:ext cx="4072800" cy="9351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Font typeface="Economica"/>
              <a:buNone/>
              <a:defRPr sz="2800">
                <a:latin typeface="Economica"/>
                <a:ea typeface="Economica"/>
                <a:cs typeface="Economica"/>
                <a:sym typeface="Economica"/>
              </a:defRPr>
            </a:lvl1pPr>
            <a:lvl2pPr lvl="1" algn="ctr">
              <a:lnSpc>
                <a:spcPct val="100000"/>
              </a:lnSpc>
              <a:spcBef>
                <a:spcPts val="0"/>
              </a:spcBef>
              <a:spcAft>
                <a:spcPts val="0"/>
              </a:spcAft>
              <a:buSzPts val="2800"/>
              <a:buFont typeface="Economica"/>
              <a:buNone/>
              <a:defRPr sz="2800">
                <a:latin typeface="Economica"/>
                <a:ea typeface="Economica"/>
                <a:cs typeface="Economica"/>
                <a:sym typeface="Economica"/>
              </a:defRPr>
            </a:lvl2pPr>
            <a:lvl3pPr lvl="2" algn="ctr">
              <a:lnSpc>
                <a:spcPct val="100000"/>
              </a:lnSpc>
              <a:spcBef>
                <a:spcPts val="0"/>
              </a:spcBef>
              <a:spcAft>
                <a:spcPts val="0"/>
              </a:spcAft>
              <a:buSzPts val="2800"/>
              <a:buFont typeface="Economica"/>
              <a:buNone/>
              <a:defRPr sz="2800">
                <a:latin typeface="Economica"/>
                <a:ea typeface="Economica"/>
                <a:cs typeface="Economica"/>
                <a:sym typeface="Economica"/>
              </a:defRPr>
            </a:lvl3pPr>
            <a:lvl4pPr lvl="3" algn="ctr">
              <a:lnSpc>
                <a:spcPct val="100000"/>
              </a:lnSpc>
              <a:spcBef>
                <a:spcPts val="0"/>
              </a:spcBef>
              <a:spcAft>
                <a:spcPts val="0"/>
              </a:spcAft>
              <a:buSzPts val="2800"/>
              <a:buFont typeface="Economica"/>
              <a:buNone/>
              <a:defRPr sz="2800">
                <a:latin typeface="Economica"/>
                <a:ea typeface="Economica"/>
                <a:cs typeface="Economica"/>
                <a:sym typeface="Economica"/>
              </a:defRPr>
            </a:lvl4pPr>
            <a:lvl5pPr lvl="4" algn="ctr">
              <a:lnSpc>
                <a:spcPct val="100000"/>
              </a:lnSpc>
              <a:spcBef>
                <a:spcPts val="0"/>
              </a:spcBef>
              <a:spcAft>
                <a:spcPts val="0"/>
              </a:spcAft>
              <a:buSzPts val="2800"/>
              <a:buFont typeface="Economica"/>
              <a:buNone/>
              <a:defRPr sz="2800">
                <a:latin typeface="Economica"/>
                <a:ea typeface="Economica"/>
                <a:cs typeface="Economica"/>
                <a:sym typeface="Economica"/>
              </a:defRPr>
            </a:lvl5pPr>
            <a:lvl6pPr lvl="5" algn="ctr">
              <a:lnSpc>
                <a:spcPct val="100000"/>
              </a:lnSpc>
              <a:spcBef>
                <a:spcPts val="0"/>
              </a:spcBef>
              <a:spcAft>
                <a:spcPts val="0"/>
              </a:spcAft>
              <a:buSzPts val="2800"/>
              <a:buFont typeface="Economica"/>
              <a:buNone/>
              <a:defRPr sz="2800">
                <a:latin typeface="Economica"/>
                <a:ea typeface="Economica"/>
                <a:cs typeface="Economica"/>
                <a:sym typeface="Economica"/>
              </a:defRPr>
            </a:lvl6pPr>
            <a:lvl7pPr lvl="6" algn="ctr">
              <a:lnSpc>
                <a:spcPct val="100000"/>
              </a:lnSpc>
              <a:spcBef>
                <a:spcPts val="0"/>
              </a:spcBef>
              <a:spcAft>
                <a:spcPts val="0"/>
              </a:spcAft>
              <a:buSzPts val="2800"/>
              <a:buFont typeface="Economica"/>
              <a:buNone/>
              <a:defRPr sz="2800">
                <a:latin typeface="Economica"/>
                <a:ea typeface="Economica"/>
                <a:cs typeface="Economica"/>
                <a:sym typeface="Economica"/>
              </a:defRPr>
            </a:lvl7pPr>
            <a:lvl8pPr lvl="7" algn="ctr">
              <a:lnSpc>
                <a:spcPct val="100000"/>
              </a:lnSpc>
              <a:spcBef>
                <a:spcPts val="0"/>
              </a:spcBef>
              <a:spcAft>
                <a:spcPts val="0"/>
              </a:spcAft>
              <a:buSzPts val="2800"/>
              <a:buFont typeface="Economica"/>
              <a:buNone/>
              <a:defRPr sz="2800">
                <a:latin typeface="Economica"/>
                <a:ea typeface="Economica"/>
                <a:cs typeface="Economica"/>
                <a:sym typeface="Economica"/>
              </a:defRPr>
            </a:lvl8pPr>
            <a:lvl9pPr lvl="8" algn="ctr">
              <a:lnSpc>
                <a:spcPct val="100000"/>
              </a:lnSpc>
              <a:spcBef>
                <a:spcPts val="0"/>
              </a:spcBef>
              <a:spcAft>
                <a:spcPts val="0"/>
              </a:spcAft>
              <a:buSzPts val="2800"/>
              <a:buFont typeface="Economica"/>
              <a:buNone/>
              <a:defRPr sz="2800">
                <a:latin typeface="Economica"/>
                <a:ea typeface="Economica"/>
                <a:cs typeface="Economica"/>
                <a:sym typeface="Economica"/>
              </a:defRPr>
            </a:lvl9pPr>
          </a:lstStyle>
          <a:p/>
        </p:txBody>
      </p:sp>
      <p:sp>
        <p:nvSpPr>
          <p:cNvPr id="14" name="Google Shape;14;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pic>
        <p:nvPicPr>
          <p:cNvPr id="15" name="Google Shape;15;p2"/>
          <p:cNvPicPr preferRelativeResize="0"/>
          <p:nvPr/>
        </p:nvPicPr>
        <p:blipFill rotWithShape="1">
          <a:blip r:embed="rId2">
            <a:alphaModFix/>
          </a:blip>
          <a:srcRect b="31059" l="24767" r="25003" t="33698"/>
          <a:stretch/>
        </p:blipFill>
        <p:spPr>
          <a:xfrm>
            <a:off x="9932175" y="-135612"/>
            <a:ext cx="1885949" cy="935101"/>
          </a:xfrm>
          <a:prstGeom prst="rect">
            <a:avLst/>
          </a:prstGeom>
          <a:noFill/>
          <a:ln>
            <a:noFill/>
          </a:ln>
        </p:spPr>
      </p:pic>
      <p:pic>
        <p:nvPicPr>
          <p:cNvPr id="16" name="Google Shape;16;p2"/>
          <p:cNvPicPr preferRelativeResize="0"/>
          <p:nvPr/>
        </p:nvPicPr>
        <p:blipFill>
          <a:blip r:embed="rId3">
            <a:alphaModFix/>
          </a:blip>
          <a:stretch>
            <a:fillRect/>
          </a:stretch>
        </p:blipFill>
        <p:spPr>
          <a:xfrm>
            <a:off x="8287150" y="71425"/>
            <a:ext cx="1522626" cy="5210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11"/>
          <p:cNvSpPr txBox="1"/>
          <p:nvPr>
            <p:ph hasCustomPrompt="1" type="title"/>
          </p:nvPr>
        </p:nvSpPr>
        <p:spPr>
          <a:xfrm>
            <a:off x="415600" y="1276167"/>
            <a:ext cx="11360700" cy="28383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2"/>
              </a:buClr>
              <a:buSzPts val="21300"/>
              <a:buNone/>
              <a:defRPr sz="21300">
                <a:solidFill>
                  <a:schemeClr val="lt2"/>
                </a:solidFill>
              </a:defRPr>
            </a:lvl1pPr>
            <a:lvl2pPr lvl="1" algn="ctr">
              <a:spcBef>
                <a:spcPts val="0"/>
              </a:spcBef>
              <a:spcAft>
                <a:spcPts val="0"/>
              </a:spcAft>
              <a:buClr>
                <a:schemeClr val="lt2"/>
              </a:buClr>
              <a:buSzPts val="21300"/>
              <a:buNone/>
              <a:defRPr sz="21300">
                <a:solidFill>
                  <a:schemeClr val="lt2"/>
                </a:solidFill>
              </a:defRPr>
            </a:lvl2pPr>
            <a:lvl3pPr lvl="2" algn="ctr">
              <a:spcBef>
                <a:spcPts val="0"/>
              </a:spcBef>
              <a:spcAft>
                <a:spcPts val="0"/>
              </a:spcAft>
              <a:buClr>
                <a:schemeClr val="lt2"/>
              </a:buClr>
              <a:buSzPts val="21300"/>
              <a:buNone/>
              <a:defRPr sz="21300">
                <a:solidFill>
                  <a:schemeClr val="lt2"/>
                </a:solidFill>
              </a:defRPr>
            </a:lvl3pPr>
            <a:lvl4pPr lvl="3" algn="ctr">
              <a:spcBef>
                <a:spcPts val="0"/>
              </a:spcBef>
              <a:spcAft>
                <a:spcPts val="0"/>
              </a:spcAft>
              <a:buClr>
                <a:schemeClr val="lt2"/>
              </a:buClr>
              <a:buSzPts val="21300"/>
              <a:buNone/>
              <a:defRPr sz="21300">
                <a:solidFill>
                  <a:schemeClr val="lt2"/>
                </a:solidFill>
              </a:defRPr>
            </a:lvl4pPr>
            <a:lvl5pPr lvl="4" algn="ctr">
              <a:spcBef>
                <a:spcPts val="0"/>
              </a:spcBef>
              <a:spcAft>
                <a:spcPts val="0"/>
              </a:spcAft>
              <a:buClr>
                <a:schemeClr val="lt2"/>
              </a:buClr>
              <a:buSzPts val="21300"/>
              <a:buNone/>
              <a:defRPr sz="21300">
                <a:solidFill>
                  <a:schemeClr val="lt2"/>
                </a:solidFill>
              </a:defRPr>
            </a:lvl5pPr>
            <a:lvl6pPr lvl="5" algn="ctr">
              <a:spcBef>
                <a:spcPts val="0"/>
              </a:spcBef>
              <a:spcAft>
                <a:spcPts val="0"/>
              </a:spcAft>
              <a:buClr>
                <a:schemeClr val="lt2"/>
              </a:buClr>
              <a:buSzPts val="21300"/>
              <a:buNone/>
              <a:defRPr sz="21300">
                <a:solidFill>
                  <a:schemeClr val="lt2"/>
                </a:solidFill>
              </a:defRPr>
            </a:lvl6pPr>
            <a:lvl7pPr lvl="6" algn="ctr">
              <a:spcBef>
                <a:spcPts val="0"/>
              </a:spcBef>
              <a:spcAft>
                <a:spcPts val="0"/>
              </a:spcAft>
              <a:buClr>
                <a:schemeClr val="lt2"/>
              </a:buClr>
              <a:buSzPts val="21300"/>
              <a:buNone/>
              <a:defRPr sz="21300">
                <a:solidFill>
                  <a:schemeClr val="lt2"/>
                </a:solidFill>
              </a:defRPr>
            </a:lvl7pPr>
            <a:lvl8pPr lvl="7" algn="ctr">
              <a:spcBef>
                <a:spcPts val="0"/>
              </a:spcBef>
              <a:spcAft>
                <a:spcPts val="0"/>
              </a:spcAft>
              <a:buClr>
                <a:schemeClr val="lt2"/>
              </a:buClr>
              <a:buSzPts val="21300"/>
              <a:buNone/>
              <a:defRPr sz="21300">
                <a:solidFill>
                  <a:schemeClr val="lt2"/>
                </a:solidFill>
              </a:defRPr>
            </a:lvl8pPr>
            <a:lvl9pPr lvl="8" algn="ctr">
              <a:spcBef>
                <a:spcPts val="0"/>
              </a:spcBef>
              <a:spcAft>
                <a:spcPts val="0"/>
              </a:spcAft>
              <a:buClr>
                <a:schemeClr val="lt2"/>
              </a:buClr>
              <a:buSzPts val="21300"/>
              <a:buNone/>
              <a:defRPr sz="21300">
                <a:solidFill>
                  <a:schemeClr val="lt2"/>
                </a:solidFill>
              </a:defRPr>
            </a:lvl9pPr>
          </a:lstStyle>
          <a:p>
            <a:r>
              <a:t>xx%</a:t>
            </a:r>
          </a:p>
        </p:txBody>
      </p:sp>
      <p:sp>
        <p:nvSpPr>
          <p:cNvPr id="57" name="Google Shape;57;p11"/>
          <p:cNvSpPr txBox="1"/>
          <p:nvPr>
            <p:ph idx="1" type="body"/>
          </p:nvPr>
        </p:nvSpPr>
        <p:spPr>
          <a:xfrm>
            <a:off x="415600" y="4216000"/>
            <a:ext cx="11360700" cy="14289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8" name="Google Shape;58;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p:nvPr/>
        </p:nvSpPr>
        <p:spPr>
          <a:xfrm flipH="1">
            <a:off x="10127953" y="613633"/>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9" name="Google Shape;19;p3"/>
          <p:cNvSpPr/>
          <p:nvPr/>
        </p:nvSpPr>
        <p:spPr>
          <a:xfrm flipH="1" rot="10800000">
            <a:off x="621900" y="4744471"/>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0" name="Google Shape;20;p3"/>
          <p:cNvSpPr txBox="1"/>
          <p:nvPr>
            <p:ph type="title"/>
          </p:nvPr>
        </p:nvSpPr>
        <p:spPr>
          <a:xfrm>
            <a:off x="1031600" y="2408600"/>
            <a:ext cx="10128900" cy="20409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p:txBody>
      </p:sp>
      <p:sp>
        <p:nvSpPr>
          <p:cNvPr id="21" name="Google Shape;21;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pic>
        <p:nvPicPr>
          <p:cNvPr id="22" name="Google Shape;22;p3"/>
          <p:cNvPicPr preferRelativeResize="0"/>
          <p:nvPr/>
        </p:nvPicPr>
        <p:blipFill>
          <a:blip r:embed="rId2">
            <a:alphaModFix/>
          </a:blip>
          <a:stretch>
            <a:fillRect/>
          </a:stretch>
        </p:blipFill>
        <p:spPr>
          <a:xfrm>
            <a:off x="152400" y="66675"/>
            <a:ext cx="2581275" cy="390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4"/>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4"/>
          <p:cNvSpPr txBox="1"/>
          <p:nvPr>
            <p:ph idx="1" type="body"/>
          </p:nvPr>
        </p:nvSpPr>
        <p:spPr>
          <a:xfrm>
            <a:off x="415600" y="1633633"/>
            <a:ext cx="11360700" cy="44721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7" name="Google Shape;27;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0" name="Google Shape;30;p5"/>
          <p:cNvSpPr txBox="1"/>
          <p:nvPr>
            <p:ph idx="1" type="body"/>
          </p:nvPr>
        </p:nvSpPr>
        <p:spPr>
          <a:xfrm>
            <a:off x="415600" y="1633633"/>
            <a:ext cx="5333100" cy="44721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5"/>
          <p:cNvSpPr txBox="1"/>
          <p:nvPr>
            <p:ph idx="2" type="body"/>
          </p:nvPr>
        </p:nvSpPr>
        <p:spPr>
          <a:xfrm>
            <a:off x="6443200" y="1633633"/>
            <a:ext cx="5333100" cy="44721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2" name="Google Shape;32;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5" name="Google Shape;35;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38" name="Google Shape;38;p7"/>
          <p:cNvSpPr txBox="1"/>
          <p:nvPr>
            <p:ph idx="1" type="body"/>
          </p:nvPr>
        </p:nvSpPr>
        <p:spPr>
          <a:xfrm>
            <a:off x="415600" y="1865867"/>
            <a:ext cx="3744000" cy="37131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9" name="Google Shape;39;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8"/>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653667" y="600200"/>
            <a:ext cx="78384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3" name="Google Shape;43;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6096000" y="-33"/>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6" name="Google Shape;46;p9"/>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47" name="Google Shape;47;p9"/>
          <p:cNvSpPr txBox="1"/>
          <p:nvPr>
            <p:ph type="title"/>
          </p:nvPr>
        </p:nvSpPr>
        <p:spPr>
          <a:xfrm>
            <a:off x="354000" y="1239033"/>
            <a:ext cx="5393700" cy="23817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2"/>
              </a:buClr>
              <a:buSzPts val="5600"/>
              <a:buNone/>
              <a:defRPr>
                <a:solidFill>
                  <a:schemeClr val="lt2"/>
                </a:solidFill>
              </a:defRPr>
            </a:lvl1pPr>
            <a:lvl2pPr lvl="1" algn="ctr">
              <a:spcBef>
                <a:spcPts val="0"/>
              </a:spcBef>
              <a:spcAft>
                <a:spcPts val="0"/>
              </a:spcAft>
              <a:buClr>
                <a:schemeClr val="lt2"/>
              </a:buClr>
              <a:buSzPts val="5600"/>
              <a:buNone/>
              <a:defRPr>
                <a:solidFill>
                  <a:schemeClr val="lt2"/>
                </a:solidFill>
              </a:defRPr>
            </a:lvl2pPr>
            <a:lvl3pPr lvl="2" algn="ctr">
              <a:spcBef>
                <a:spcPts val="0"/>
              </a:spcBef>
              <a:spcAft>
                <a:spcPts val="0"/>
              </a:spcAft>
              <a:buClr>
                <a:schemeClr val="lt2"/>
              </a:buClr>
              <a:buSzPts val="5600"/>
              <a:buNone/>
              <a:defRPr>
                <a:solidFill>
                  <a:schemeClr val="lt2"/>
                </a:solidFill>
              </a:defRPr>
            </a:lvl3pPr>
            <a:lvl4pPr lvl="3" algn="ctr">
              <a:spcBef>
                <a:spcPts val="0"/>
              </a:spcBef>
              <a:spcAft>
                <a:spcPts val="0"/>
              </a:spcAft>
              <a:buClr>
                <a:schemeClr val="lt2"/>
              </a:buClr>
              <a:buSzPts val="5600"/>
              <a:buNone/>
              <a:defRPr>
                <a:solidFill>
                  <a:schemeClr val="lt2"/>
                </a:solidFill>
              </a:defRPr>
            </a:lvl4pPr>
            <a:lvl5pPr lvl="4" algn="ctr">
              <a:spcBef>
                <a:spcPts val="0"/>
              </a:spcBef>
              <a:spcAft>
                <a:spcPts val="0"/>
              </a:spcAft>
              <a:buClr>
                <a:schemeClr val="lt2"/>
              </a:buClr>
              <a:buSzPts val="5600"/>
              <a:buNone/>
              <a:defRPr>
                <a:solidFill>
                  <a:schemeClr val="lt2"/>
                </a:solidFill>
              </a:defRPr>
            </a:lvl5pPr>
            <a:lvl6pPr lvl="5" algn="ctr">
              <a:spcBef>
                <a:spcPts val="0"/>
              </a:spcBef>
              <a:spcAft>
                <a:spcPts val="0"/>
              </a:spcAft>
              <a:buClr>
                <a:schemeClr val="lt2"/>
              </a:buClr>
              <a:buSzPts val="5600"/>
              <a:buNone/>
              <a:defRPr>
                <a:solidFill>
                  <a:schemeClr val="lt2"/>
                </a:solidFill>
              </a:defRPr>
            </a:lvl6pPr>
            <a:lvl7pPr lvl="6" algn="ctr">
              <a:spcBef>
                <a:spcPts val="0"/>
              </a:spcBef>
              <a:spcAft>
                <a:spcPts val="0"/>
              </a:spcAft>
              <a:buClr>
                <a:schemeClr val="lt2"/>
              </a:buClr>
              <a:buSzPts val="5600"/>
              <a:buNone/>
              <a:defRPr>
                <a:solidFill>
                  <a:schemeClr val="lt2"/>
                </a:solidFill>
              </a:defRPr>
            </a:lvl7pPr>
            <a:lvl8pPr lvl="7" algn="ctr">
              <a:spcBef>
                <a:spcPts val="0"/>
              </a:spcBef>
              <a:spcAft>
                <a:spcPts val="0"/>
              </a:spcAft>
              <a:buClr>
                <a:schemeClr val="lt2"/>
              </a:buClr>
              <a:buSzPts val="5600"/>
              <a:buNone/>
              <a:defRPr>
                <a:solidFill>
                  <a:schemeClr val="lt2"/>
                </a:solidFill>
              </a:defRPr>
            </a:lvl8pPr>
            <a:lvl9pPr lvl="8" algn="ctr">
              <a:spcBef>
                <a:spcPts val="0"/>
              </a:spcBef>
              <a:spcAft>
                <a:spcPts val="0"/>
              </a:spcAft>
              <a:buClr>
                <a:schemeClr val="lt2"/>
              </a:buClr>
              <a:buSzPts val="5600"/>
              <a:buNone/>
              <a:defRPr>
                <a:solidFill>
                  <a:schemeClr val="lt2"/>
                </a:solidFill>
              </a:defRPr>
            </a:lvl9pPr>
          </a:lstStyle>
          <a:p/>
        </p:txBody>
      </p:sp>
      <p:sp>
        <p:nvSpPr>
          <p:cNvPr id="48" name="Google Shape;48;p9"/>
          <p:cNvSpPr txBox="1"/>
          <p:nvPr>
            <p:ph idx="1" type="subTitle"/>
          </p:nvPr>
        </p:nvSpPr>
        <p:spPr>
          <a:xfrm>
            <a:off x="354000" y="3692001"/>
            <a:ext cx="5393700" cy="20988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200"/>
              <a:buFont typeface="Economica"/>
              <a:buNone/>
              <a:defRPr sz="3200">
                <a:latin typeface="Economica"/>
                <a:ea typeface="Economica"/>
                <a:cs typeface="Economica"/>
                <a:sym typeface="Economica"/>
              </a:defRPr>
            </a:lvl1pPr>
            <a:lvl2pPr lvl="1" algn="ctr">
              <a:lnSpc>
                <a:spcPct val="100000"/>
              </a:lnSpc>
              <a:spcBef>
                <a:spcPts val="0"/>
              </a:spcBef>
              <a:spcAft>
                <a:spcPts val="0"/>
              </a:spcAft>
              <a:buSzPts val="3200"/>
              <a:buFont typeface="Economica"/>
              <a:buNone/>
              <a:defRPr sz="3200">
                <a:latin typeface="Economica"/>
                <a:ea typeface="Economica"/>
                <a:cs typeface="Economica"/>
                <a:sym typeface="Economica"/>
              </a:defRPr>
            </a:lvl2pPr>
            <a:lvl3pPr lvl="2" algn="ctr">
              <a:lnSpc>
                <a:spcPct val="100000"/>
              </a:lnSpc>
              <a:spcBef>
                <a:spcPts val="0"/>
              </a:spcBef>
              <a:spcAft>
                <a:spcPts val="0"/>
              </a:spcAft>
              <a:buSzPts val="3200"/>
              <a:buFont typeface="Economica"/>
              <a:buNone/>
              <a:defRPr sz="3200">
                <a:latin typeface="Economica"/>
                <a:ea typeface="Economica"/>
                <a:cs typeface="Economica"/>
                <a:sym typeface="Economica"/>
              </a:defRPr>
            </a:lvl3pPr>
            <a:lvl4pPr lvl="3" algn="ctr">
              <a:lnSpc>
                <a:spcPct val="100000"/>
              </a:lnSpc>
              <a:spcBef>
                <a:spcPts val="0"/>
              </a:spcBef>
              <a:spcAft>
                <a:spcPts val="0"/>
              </a:spcAft>
              <a:buSzPts val="3200"/>
              <a:buFont typeface="Economica"/>
              <a:buNone/>
              <a:defRPr sz="3200">
                <a:latin typeface="Economica"/>
                <a:ea typeface="Economica"/>
                <a:cs typeface="Economica"/>
                <a:sym typeface="Economica"/>
              </a:defRPr>
            </a:lvl4pPr>
            <a:lvl5pPr lvl="4" algn="ctr">
              <a:lnSpc>
                <a:spcPct val="100000"/>
              </a:lnSpc>
              <a:spcBef>
                <a:spcPts val="0"/>
              </a:spcBef>
              <a:spcAft>
                <a:spcPts val="0"/>
              </a:spcAft>
              <a:buSzPts val="3200"/>
              <a:buFont typeface="Economica"/>
              <a:buNone/>
              <a:defRPr sz="3200">
                <a:latin typeface="Economica"/>
                <a:ea typeface="Economica"/>
                <a:cs typeface="Economica"/>
                <a:sym typeface="Economica"/>
              </a:defRPr>
            </a:lvl5pPr>
            <a:lvl6pPr lvl="5" algn="ctr">
              <a:lnSpc>
                <a:spcPct val="100000"/>
              </a:lnSpc>
              <a:spcBef>
                <a:spcPts val="0"/>
              </a:spcBef>
              <a:spcAft>
                <a:spcPts val="0"/>
              </a:spcAft>
              <a:buSzPts val="3200"/>
              <a:buFont typeface="Economica"/>
              <a:buNone/>
              <a:defRPr sz="3200">
                <a:latin typeface="Economica"/>
                <a:ea typeface="Economica"/>
                <a:cs typeface="Economica"/>
                <a:sym typeface="Economica"/>
              </a:defRPr>
            </a:lvl6pPr>
            <a:lvl7pPr lvl="6" algn="ctr">
              <a:lnSpc>
                <a:spcPct val="100000"/>
              </a:lnSpc>
              <a:spcBef>
                <a:spcPts val="0"/>
              </a:spcBef>
              <a:spcAft>
                <a:spcPts val="0"/>
              </a:spcAft>
              <a:buSzPts val="3200"/>
              <a:buFont typeface="Economica"/>
              <a:buNone/>
              <a:defRPr sz="3200">
                <a:latin typeface="Economica"/>
                <a:ea typeface="Economica"/>
                <a:cs typeface="Economica"/>
                <a:sym typeface="Economica"/>
              </a:defRPr>
            </a:lvl7pPr>
            <a:lvl8pPr lvl="7" algn="ctr">
              <a:lnSpc>
                <a:spcPct val="100000"/>
              </a:lnSpc>
              <a:spcBef>
                <a:spcPts val="0"/>
              </a:spcBef>
              <a:spcAft>
                <a:spcPts val="0"/>
              </a:spcAft>
              <a:buSzPts val="3200"/>
              <a:buFont typeface="Economica"/>
              <a:buNone/>
              <a:defRPr sz="3200">
                <a:latin typeface="Economica"/>
                <a:ea typeface="Economica"/>
                <a:cs typeface="Economica"/>
                <a:sym typeface="Economica"/>
              </a:defRPr>
            </a:lvl8pPr>
            <a:lvl9pPr lvl="8" algn="ctr">
              <a:lnSpc>
                <a:spcPct val="100000"/>
              </a:lnSpc>
              <a:spcBef>
                <a:spcPts val="0"/>
              </a:spcBef>
              <a:spcAft>
                <a:spcPts val="0"/>
              </a:spcAft>
              <a:buSzPts val="3200"/>
              <a:buFont typeface="Economica"/>
              <a:buNone/>
              <a:defRPr sz="3200">
                <a:latin typeface="Economica"/>
                <a:ea typeface="Economica"/>
                <a:cs typeface="Economica"/>
                <a:sym typeface="Economica"/>
              </a:defRPr>
            </a:lvl9pPr>
          </a:lstStyle>
          <a:p/>
        </p:txBody>
      </p:sp>
      <p:sp>
        <p:nvSpPr>
          <p:cNvPr id="49" name="Google Shape;49;p9"/>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0"/>
              </a:spcBef>
              <a:spcAft>
                <a:spcPts val="0"/>
              </a:spcAft>
              <a:buClr>
                <a:schemeClr val="lt1"/>
              </a:buClr>
              <a:buSzPts val="1900"/>
              <a:buChar char="○"/>
              <a:defRPr>
                <a:solidFill>
                  <a:schemeClr val="lt1"/>
                </a:solidFill>
              </a:defRPr>
            </a:lvl2pPr>
            <a:lvl3pPr indent="-349250" lvl="2" marL="1371600">
              <a:spcBef>
                <a:spcPts val="0"/>
              </a:spcBef>
              <a:spcAft>
                <a:spcPts val="0"/>
              </a:spcAft>
              <a:buClr>
                <a:schemeClr val="lt1"/>
              </a:buClr>
              <a:buSzPts val="1900"/>
              <a:buChar char="■"/>
              <a:defRPr>
                <a:solidFill>
                  <a:schemeClr val="lt1"/>
                </a:solidFill>
              </a:defRPr>
            </a:lvl3pPr>
            <a:lvl4pPr indent="-349250" lvl="3" marL="1828800">
              <a:spcBef>
                <a:spcPts val="0"/>
              </a:spcBef>
              <a:spcAft>
                <a:spcPts val="0"/>
              </a:spcAft>
              <a:buClr>
                <a:schemeClr val="lt1"/>
              </a:buClr>
              <a:buSzPts val="1900"/>
              <a:buChar char="●"/>
              <a:defRPr>
                <a:solidFill>
                  <a:schemeClr val="lt1"/>
                </a:solidFill>
              </a:defRPr>
            </a:lvl4pPr>
            <a:lvl5pPr indent="-349250" lvl="4" marL="2286000">
              <a:spcBef>
                <a:spcPts val="0"/>
              </a:spcBef>
              <a:spcAft>
                <a:spcPts val="0"/>
              </a:spcAft>
              <a:buClr>
                <a:schemeClr val="lt1"/>
              </a:buClr>
              <a:buSzPts val="1900"/>
              <a:buChar char="○"/>
              <a:defRPr>
                <a:solidFill>
                  <a:schemeClr val="lt1"/>
                </a:solidFill>
              </a:defRPr>
            </a:lvl5pPr>
            <a:lvl6pPr indent="-349250" lvl="5" marL="2743200">
              <a:spcBef>
                <a:spcPts val="0"/>
              </a:spcBef>
              <a:spcAft>
                <a:spcPts val="0"/>
              </a:spcAft>
              <a:buClr>
                <a:schemeClr val="lt1"/>
              </a:buClr>
              <a:buSzPts val="1900"/>
              <a:buChar char="■"/>
              <a:defRPr>
                <a:solidFill>
                  <a:schemeClr val="lt1"/>
                </a:solidFill>
              </a:defRPr>
            </a:lvl6pPr>
            <a:lvl7pPr indent="-349250" lvl="6" marL="3200400">
              <a:spcBef>
                <a:spcPts val="0"/>
              </a:spcBef>
              <a:spcAft>
                <a:spcPts val="0"/>
              </a:spcAft>
              <a:buClr>
                <a:schemeClr val="lt1"/>
              </a:buClr>
              <a:buSzPts val="1900"/>
              <a:buChar char="●"/>
              <a:defRPr>
                <a:solidFill>
                  <a:schemeClr val="lt1"/>
                </a:solidFill>
              </a:defRPr>
            </a:lvl7pPr>
            <a:lvl8pPr indent="-349250" lvl="7" marL="3657600">
              <a:spcBef>
                <a:spcPts val="0"/>
              </a:spcBef>
              <a:spcAft>
                <a:spcPts val="0"/>
              </a:spcAft>
              <a:buClr>
                <a:schemeClr val="lt1"/>
              </a:buClr>
              <a:buSzPts val="1900"/>
              <a:buChar char="○"/>
              <a:defRPr>
                <a:solidFill>
                  <a:schemeClr val="lt1"/>
                </a:solidFill>
              </a:defRPr>
            </a:lvl8pPr>
            <a:lvl9pPr indent="-349250" lvl="8" marL="4114800">
              <a:spcBef>
                <a:spcPts val="0"/>
              </a:spcBef>
              <a:spcAft>
                <a:spcPts val="0"/>
              </a:spcAft>
              <a:buClr>
                <a:schemeClr val="lt1"/>
              </a:buClr>
              <a:buSzPts val="1900"/>
              <a:buChar char="■"/>
              <a:defRPr>
                <a:solidFill>
                  <a:schemeClr val="lt1"/>
                </a:solidFill>
              </a:defRPr>
            </a:lvl9pPr>
          </a:lstStyle>
          <a:p/>
        </p:txBody>
      </p:sp>
      <p:sp>
        <p:nvSpPr>
          <p:cNvPr id="50" name="Google Shape;5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426000" y="5625233"/>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3200"/>
              <a:buFont typeface="Economica"/>
              <a:buNone/>
              <a:defRPr sz="3200">
                <a:latin typeface="Economica"/>
                <a:ea typeface="Economica"/>
                <a:cs typeface="Economica"/>
                <a:sym typeface="Economica"/>
              </a:defRPr>
            </a:lvl1pPr>
          </a:lstStyle>
          <a:p/>
        </p:txBody>
      </p:sp>
      <p:sp>
        <p:nvSpPr>
          <p:cNvPr id="53" name="Google Shape;5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421233"/>
            <a:ext cx="11360700" cy="1108500"/>
          </a:xfrm>
          <a:prstGeom prst="rect">
            <a:avLst/>
          </a:prstGeom>
          <a:noFill/>
          <a:ln>
            <a:noFill/>
          </a:ln>
        </p:spPr>
        <p:txBody>
          <a:bodyPr anchorCtr="0" anchor="b" bIns="121900" lIns="121900" spcFirstLastPara="1" rIns="121900" wrap="square" tIns="121900">
            <a:normAutofit/>
          </a:bodyPr>
          <a:lstStyle>
            <a:lvl1pPr lv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1pPr>
            <a:lvl2pPr lvl="1">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2pPr>
            <a:lvl3pPr lvl="2">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3pPr>
            <a:lvl4pPr lvl="3">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4pPr>
            <a:lvl5pPr lvl="4">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5pPr>
            <a:lvl6pPr lvl="5">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6pPr>
            <a:lvl7pPr lvl="6">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7pPr>
            <a:lvl8pPr lvl="7">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8pPr>
            <a:lvl9pPr lvl="8">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415600" y="1633633"/>
            <a:ext cx="11360700" cy="44721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1pPr>
            <a:lvl2pPr indent="-349250" lvl="1" marL="9144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2pPr>
            <a:lvl3pPr indent="-349250" lvl="2" marL="13716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3pPr>
            <a:lvl4pPr indent="-349250" lvl="3" marL="18288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4pPr>
            <a:lvl5pPr indent="-349250" lvl="4" marL="22860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5pPr>
            <a:lvl6pPr indent="-349250" lvl="5" marL="27432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6pPr>
            <a:lvl7pPr indent="-349250" lvl="6" marL="32004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7pPr>
            <a:lvl8pPr indent="-349250" lvl="7" marL="36576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8pPr>
            <a:lvl9pPr indent="-349250" lvl="8" marL="41148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1"/>
                </a:solidFill>
                <a:latin typeface="Economica"/>
                <a:ea typeface="Economica"/>
                <a:cs typeface="Economica"/>
                <a:sym typeface="Economica"/>
              </a:defRPr>
            </a:lvl1pPr>
            <a:lvl2pPr lvl="1" algn="r">
              <a:buNone/>
              <a:defRPr sz="1300">
                <a:solidFill>
                  <a:schemeClr val="dk1"/>
                </a:solidFill>
                <a:latin typeface="Economica"/>
                <a:ea typeface="Economica"/>
                <a:cs typeface="Economica"/>
                <a:sym typeface="Economica"/>
              </a:defRPr>
            </a:lvl2pPr>
            <a:lvl3pPr lvl="2" algn="r">
              <a:buNone/>
              <a:defRPr sz="1300">
                <a:solidFill>
                  <a:schemeClr val="dk1"/>
                </a:solidFill>
                <a:latin typeface="Economica"/>
                <a:ea typeface="Economica"/>
                <a:cs typeface="Economica"/>
                <a:sym typeface="Economica"/>
              </a:defRPr>
            </a:lvl3pPr>
            <a:lvl4pPr lvl="3" algn="r">
              <a:buNone/>
              <a:defRPr sz="1300">
                <a:solidFill>
                  <a:schemeClr val="dk1"/>
                </a:solidFill>
                <a:latin typeface="Economica"/>
                <a:ea typeface="Economica"/>
                <a:cs typeface="Economica"/>
                <a:sym typeface="Economica"/>
              </a:defRPr>
            </a:lvl4pPr>
            <a:lvl5pPr lvl="4" algn="r">
              <a:buNone/>
              <a:defRPr sz="1300">
                <a:solidFill>
                  <a:schemeClr val="dk1"/>
                </a:solidFill>
                <a:latin typeface="Economica"/>
                <a:ea typeface="Economica"/>
                <a:cs typeface="Economica"/>
                <a:sym typeface="Economica"/>
              </a:defRPr>
            </a:lvl5pPr>
            <a:lvl6pPr lvl="5" algn="r">
              <a:buNone/>
              <a:defRPr sz="1300">
                <a:solidFill>
                  <a:schemeClr val="dk1"/>
                </a:solidFill>
                <a:latin typeface="Economica"/>
                <a:ea typeface="Economica"/>
                <a:cs typeface="Economica"/>
                <a:sym typeface="Economica"/>
              </a:defRPr>
            </a:lvl6pPr>
            <a:lvl7pPr lvl="6" algn="r">
              <a:buNone/>
              <a:defRPr sz="1300">
                <a:solidFill>
                  <a:schemeClr val="dk1"/>
                </a:solidFill>
                <a:latin typeface="Economica"/>
                <a:ea typeface="Economica"/>
                <a:cs typeface="Economica"/>
                <a:sym typeface="Economica"/>
              </a:defRPr>
            </a:lvl7pPr>
            <a:lvl8pPr lvl="7" algn="r">
              <a:buNone/>
              <a:defRPr sz="1300">
                <a:solidFill>
                  <a:schemeClr val="dk1"/>
                </a:solidFill>
                <a:latin typeface="Economica"/>
                <a:ea typeface="Economica"/>
                <a:cs typeface="Economica"/>
                <a:sym typeface="Economica"/>
              </a:defRPr>
            </a:lvl8pPr>
            <a:lvl9pPr lvl="8" algn="r">
              <a:buNone/>
              <a:defRPr sz="13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huggingface.co/Tanor/sr_SRPCNNEL/resolve/main/sr_SRPCNNEL-any-py3-none-any.whl" TargetMode="External"/><Relationship Id="rId4" Type="http://schemas.openxmlformats.org/officeDocument/2006/relationships/image" Target="../media/image17.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mailto:milica.ikonic.nesic@fil.bg.ac.rs" TargetMode="External"/><Relationship Id="rId4" Type="http://schemas.openxmlformats.org/officeDocument/2006/relationships/hyperlink" Target="mailto:ranka@rgf.rs" TargetMode="External"/><Relationship Id="rId5" Type="http://schemas.openxmlformats.org/officeDocument/2006/relationships/hyperlink" Target="https://tesla.rgf.bg.ac.rs/" TargetMode="External"/><Relationship Id="rId6" Type="http://schemas.openxmlformats.org/officeDocument/2006/relationships/image" Target="../media/image5.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hyperlink" Target="https://leximirka.jerteh.r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13"/>
          <p:cNvSpPr txBox="1"/>
          <p:nvPr>
            <p:ph type="ctrTitle"/>
          </p:nvPr>
        </p:nvSpPr>
        <p:spPr>
          <a:xfrm>
            <a:off x="856000" y="1925675"/>
            <a:ext cx="10162800" cy="2049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990"/>
              <a:buFont typeface="Arial"/>
              <a:buNone/>
            </a:pPr>
            <a:r>
              <a:rPr sz="3580">
                <a:latin typeface="Georgia"/>
                <a:ea typeface="Georgia"/>
                <a:cs typeface="Georgia"/>
                <a:sym typeface="Georgia"/>
              </a:rPr>
              <a:t>SrpCNNeL: Serbian Model for Named Entity</a:t>
            </a:r>
            <a:endParaRPr sz="3580">
              <a:latin typeface="Georgia"/>
              <a:ea typeface="Georgia"/>
              <a:cs typeface="Georgia"/>
              <a:sym typeface="Georgia"/>
            </a:endParaRPr>
          </a:p>
          <a:p>
            <a:pPr indent="0" lvl="0" marL="0" rtl="0" algn="ctr">
              <a:spcBef>
                <a:spcPts val="0"/>
              </a:spcBef>
              <a:spcAft>
                <a:spcPts val="0"/>
              </a:spcAft>
              <a:buClr>
                <a:schemeClr val="dk1"/>
              </a:buClr>
              <a:buSzPts val="990"/>
              <a:buFont typeface="Arial"/>
              <a:buNone/>
            </a:pPr>
            <a:r>
              <a:rPr sz="3580">
                <a:latin typeface="Georgia"/>
                <a:ea typeface="Georgia"/>
                <a:cs typeface="Georgia"/>
                <a:sym typeface="Georgia"/>
              </a:rPr>
              <a:t>Linking</a:t>
            </a:r>
            <a:endParaRPr b="1" sz="2900">
              <a:solidFill>
                <a:srgbClr val="000000"/>
              </a:solidFill>
              <a:latin typeface="Times New Roman"/>
              <a:ea typeface="Times New Roman"/>
              <a:cs typeface="Times New Roman"/>
              <a:sym typeface="Times New Roman"/>
            </a:endParaRPr>
          </a:p>
        </p:txBody>
      </p:sp>
      <p:sp>
        <p:nvSpPr>
          <p:cNvPr id="66" name="Google Shape;66;p13"/>
          <p:cNvSpPr txBox="1"/>
          <p:nvPr>
            <p:ph idx="1" type="subTitle"/>
          </p:nvPr>
        </p:nvSpPr>
        <p:spPr>
          <a:xfrm>
            <a:off x="1678325" y="4155450"/>
            <a:ext cx="6454200" cy="9351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200"/>
              </a:spcBef>
              <a:spcAft>
                <a:spcPts val="0"/>
              </a:spcAft>
              <a:buSzPts val="1800"/>
              <a:buNone/>
            </a:pPr>
            <a:r>
              <a:t/>
            </a:r>
            <a:endParaRPr b="1" sz="1700">
              <a:latin typeface="Georgia"/>
              <a:ea typeface="Georgia"/>
              <a:cs typeface="Georgia"/>
              <a:sym typeface="Georgia"/>
            </a:endParaRPr>
          </a:p>
          <a:p>
            <a:pPr indent="0" lvl="0" marL="0" rtl="0" algn="ctr">
              <a:lnSpc>
                <a:spcPct val="80000"/>
              </a:lnSpc>
              <a:spcBef>
                <a:spcPts val="0"/>
              </a:spcBef>
              <a:spcAft>
                <a:spcPts val="0"/>
              </a:spcAft>
              <a:buClr>
                <a:schemeClr val="dk1"/>
              </a:buClr>
              <a:buSzPts val="1100"/>
              <a:buFont typeface="Arial"/>
              <a:buNone/>
            </a:pPr>
            <a:r>
              <a:rPr sz="2100">
                <a:latin typeface="Times New Roman"/>
                <a:ea typeface="Times New Roman"/>
                <a:cs typeface="Times New Roman"/>
                <a:sym typeface="Times New Roman"/>
              </a:rPr>
              <a:t>Milica Ikonić Nešić</a:t>
            </a:r>
            <a:r>
              <a:rPr baseline="30000" sz="2100">
                <a:latin typeface="Times New Roman"/>
                <a:ea typeface="Times New Roman"/>
                <a:cs typeface="Times New Roman"/>
                <a:sym typeface="Times New Roman"/>
              </a:rPr>
              <a:t>1</a:t>
            </a:r>
            <a:r>
              <a:rPr sz="2100">
                <a:latin typeface="Times New Roman"/>
                <a:ea typeface="Times New Roman"/>
                <a:cs typeface="Times New Roman"/>
                <a:sym typeface="Times New Roman"/>
              </a:rPr>
              <a:t>, Saša Petalinkar</a:t>
            </a:r>
            <a:r>
              <a:rPr baseline="30000" sz="2100">
                <a:latin typeface="Times New Roman"/>
                <a:ea typeface="Times New Roman"/>
                <a:cs typeface="Times New Roman"/>
                <a:sym typeface="Times New Roman"/>
              </a:rPr>
              <a:t>2</a:t>
            </a:r>
            <a:r>
              <a:rPr sz="2100">
                <a:latin typeface="Times New Roman"/>
                <a:ea typeface="Times New Roman"/>
                <a:cs typeface="Times New Roman"/>
                <a:sym typeface="Times New Roman"/>
              </a:rPr>
              <a:t>, Ranka Stanković</a:t>
            </a:r>
            <a:r>
              <a:rPr baseline="30000" sz="2100">
                <a:latin typeface="Times New Roman"/>
                <a:ea typeface="Times New Roman"/>
                <a:cs typeface="Times New Roman"/>
                <a:sym typeface="Times New Roman"/>
              </a:rPr>
              <a:t>3</a:t>
            </a:r>
            <a:r>
              <a:rPr sz="2100">
                <a:latin typeface="Times New Roman"/>
                <a:ea typeface="Times New Roman"/>
                <a:cs typeface="Times New Roman"/>
                <a:sym typeface="Times New Roman"/>
              </a:rPr>
              <a:t>, </a:t>
            </a:r>
            <a:r>
              <a:rPr sz="2100">
                <a:latin typeface="Times New Roman"/>
                <a:ea typeface="Times New Roman"/>
                <a:cs typeface="Times New Roman"/>
                <a:sym typeface="Times New Roman"/>
              </a:rPr>
              <a:t> Miloš Utvić</a:t>
            </a:r>
            <a:r>
              <a:rPr baseline="30000" sz="2100">
                <a:latin typeface="Times New Roman"/>
                <a:ea typeface="Times New Roman"/>
                <a:cs typeface="Times New Roman"/>
                <a:sym typeface="Times New Roman"/>
              </a:rPr>
              <a:t>1</a:t>
            </a:r>
            <a:r>
              <a:rPr sz="2100">
                <a:latin typeface="Times New Roman"/>
                <a:ea typeface="Times New Roman"/>
                <a:cs typeface="Times New Roman"/>
                <a:sym typeface="Times New Roman"/>
              </a:rPr>
              <a:t>, Olivera Kitanović</a:t>
            </a:r>
            <a:r>
              <a:rPr baseline="30000" sz="2100">
                <a:latin typeface="Times New Roman"/>
                <a:ea typeface="Times New Roman"/>
                <a:cs typeface="Times New Roman"/>
                <a:sym typeface="Times New Roman"/>
              </a:rPr>
              <a:t>3</a:t>
            </a:r>
            <a:endParaRPr baseline="30000" sz="2100">
              <a:latin typeface="Times New Roman"/>
              <a:ea typeface="Times New Roman"/>
              <a:cs typeface="Times New Roman"/>
              <a:sym typeface="Times New Roman"/>
            </a:endParaRPr>
          </a:p>
          <a:p>
            <a:pPr indent="0" lvl="0" marL="0" rtl="0" algn="ctr">
              <a:lnSpc>
                <a:spcPct val="80000"/>
              </a:lnSpc>
              <a:spcBef>
                <a:spcPts val="1000"/>
              </a:spcBef>
              <a:spcAft>
                <a:spcPts val="0"/>
              </a:spcAft>
              <a:buClr>
                <a:schemeClr val="dk1"/>
              </a:buClr>
              <a:buSzPts val="1100"/>
              <a:buFont typeface="Arial"/>
              <a:buNone/>
            </a:pPr>
            <a:r>
              <a:rPr sz="1700">
                <a:latin typeface="Times New Roman"/>
                <a:ea typeface="Times New Roman"/>
                <a:cs typeface="Times New Roman"/>
                <a:sym typeface="Times New Roman"/>
              </a:rPr>
              <a:t>Serbia, </a:t>
            </a:r>
            <a:r>
              <a:rPr sz="1700">
                <a:latin typeface="Times New Roman"/>
                <a:ea typeface="Times New Roman"/>
                <a:cs typeface="Times New Roman"/>
                <a:sym typeface="Times New Roman"/>
              </a:rPr>
              <a:t>University of Belgrade: </a:t>
            </a:r>
            <a:r>
              <a:rPr baseline="30000" sz="1700">
                <a:latin typeface="Times New Roman"/>
                <a:ea typeface="Times New Roman"/>
                <a:cs typeface="Times New Roman"/>
                <a:sym typeface="Times New Roman"/>
              </a:rPr>
              <a:t>1</a:t>
            </a:r>
            <a:r>
              <a:rPr sz="1700">
                <a:latin typeface="Times New Roman"/>
                <a:ea typeface="Times New Roman"/>
                <a:cs typeface="Times New Roman"/>
                <a:sym typeface="Times New Roman"/>
              </a:rPr>
              <a:t>Faculty of Philology</a:t>
            </a:r>
            <a:r>
              <a:rPr sz="1700">
                <a:latin typeface="Times New Roman"/>
                <a:ea typeface="Times New Roman"/>
                <a:cs typeface="Times New Roman"/>
                <a:sym typeface="Times New Roman"/>
              </a:rPr>
              <a:t>, </a:t>
            </a:r>
            <a:r>
              <a:rPr sz="1700">
                <a:latin typeface="Times New Roman"/>
                <a:ea typeface="Times New Roman"/>
                <a:cs typeface="Times New Roman"/>
                <a:sym typeface="Times New Roman"/>
              </a:rPr>
              <a:t> </a:t>
            </a:r>
            <a:br>
              <a:rPr sz="1700">
                <a:latin typeface="Times New Roman"/>
                <a:ea typeface="Times New Roman"/>
                <a:cs typeface="Times New Roman"/>
                <a:sym typeface="Times New Roman"/>
              </a:rPr>
            </a:br>
            <a:r>
              <a:rPr baseline="30000" sz="1700">
                <a:latin typeface="Times New Roman"/>
                <a:ea typeface="Times New Roman"/>
                <a:cs typeface="Times New Roman"/>
                <a:sym typeface="Times New Roman"/>
              </a:rPr>
              <a:t>2</a:t>
            </a:r>
            <a:r>
              <a:rPr sz="1700">
                <a:latin typeface="Times New Roman"/>
                <a:ea typeface="Times New Roman"/>
                <a:cs typeface="Times New Roman"/>
                <a:sym typeface="Times New Roman"/>
              </a:rPr>
              <a:t>Multidisciplinary Studies,</a:t>
            </a:r>
            <a:r>
              <a:rPr sz="1700">
                <a:latin typeface="Times New Roman"/>
                <a:ea typeface="Times New Roman"/>
                <a:cs typeface="Times New Roman"/>
                <a:sym typeface="Times New Roman"/>
              </a:rPr>
              <a:t> </a:t>
            </a:r>
            <a:r>
              <a:rPr baseline="30000" sz="1700">
                <a:latin typeface="Times New Roman"/>
                <a:ea typeface="Times New Roman"/>
                <a:cs typeface="Times New Roman"/>
                <a:sym typeface="Times New Roman"/>
              </a:rPr>
              <a:t>3</a:t>
            </a:r>
            <a:r>
              <a:rPr sz="1700">
                <a:latin typeface="Times New Roman"/>
                <a:ea typeface="Times New Roman"/>
                <a:cs typeface="Times New Roman"/>
                <a:sym typeface="Times New Roman"/>
              </a:rPr>
              <a:t>Faculty of Mining and Geology, Serbia</a:t>
            </a:r>
            <a:endParaRPr b="1" sz="1700">
              <a:solidFill>
                <a:srgbClr val="F4005E"/>
              </a:solidFill>
              <a:latin typeface="Georgia"/>
              <a:ea typeface="Georgia"/>
              <a:cs typeface="Georgia"/>
              <a:sym typeface="Georgia"/>
            </a:endParaRPr>
          </a:p>
          <a:p>
            <a:pPr indent="0" lvl="0" marL="0" rtl="0" algn="just">
              <a:lnSpc>
                <a:spcPct val="80000"/>
              </a:lnSpc>
              <a:spcBef>
                <a:spcPts val="200"/>
              </a:spcBef>
              <a:spcAft>
                <a:spcPts val="0"/>
              </a:spcAft>
              <a:buSzPts val="1800"/>
              <a:buNone/>
            </a:pPr>
            <a:r>
              <a:t/>
            </a:r>
            <a:endParaRPr b="1" sz="1500">
              <a:latin typeface="Georgia"/>
              <a:ea typeface="Georgia"/>
              <a:cs typeface="Georgia"/>
              <a:sym typeface="Georgia"/>
            </a:endParaRPr>
          </a:p>
        </p:txBody>
      </p:sp>
      <p:pic>
        <p:nvPicPr>
          <p:cNvPr id="67" name="Google Shape;67;p13"/>
          <p:cNvPicPr preferRelativeResize="0"/>
          <p:nvPr/>
        </p:nvPicPr>
        <p:blipFill>
          <a:blip r:embed="rId3">
            <a:alphaModFix/>
          </a:blip>
          <a:stretch>
            <a:fillRect/>
          </a:stretch>
        </p:blipFill>
        <p:spPr>
          <a:xfrm>
            <a:off x="8808450" y="5435324"/>
            <a:ext cx="2965849" cy="729509"/>
          </a:xfrm>
          <a:prstGeom prst="rect">
            <a:avLst/>
          </a:prstGeom>
          <a:noFill/>
          <a:ln>
            <a:noFill/>
          </a:ln>
        </p:spPr>
      </p:pic>
      <p:pic>
        <p:nvPicPr>
          <p:cNvPr id="68" name="Google Shape;68;p13"/>
          <p:cNvPicPr preferRelativeResize="0"/>
          <p:nvPr/>
        </p:nvPicPr>
        <p:blipFill>
          <a:blip r:embed="rId4">
            <a:alphaModFix/>
          </a:blip>
          <a:stretch>
            <a:fillRect/>
          </a:stretch>
        </p:blipFill>
        <p:spPr>
          <a:xfrm>
            <a:off x="0" y="2"/>
            <a:ext cx="12192000" cy="1538545"/>
          </a:xfrm>
          <a:prstGeom prst="rect">
            <a:avLst/>
          </a:prstGeom>
          <a:noFill/>
          <a:ln>
            <a:noFill/>
          </a:ln>
        </p:spPr>
      </p:pic>
      <p:pic>
        <p:nvPicPr>
          <p:cNvPr id="69" name="Google Shape;69;p13"/>
          <p:cNvPicPr preferRelativeResize="0"/>
          <p:nvPr/>
        </p:nvPicPr>
        <p:blipFill>
          <a:blip r:embed="rId5">
            <a:alphaModFix/>
          </a:blip>
          <a:stretch>
            <a:fillRect/>
          </a:stretch>
        </p:blipFill>
        <p:spPr>
          <a:xfrm>
            <a:off x="233300" y="5435325"/>
            <a:ext cx="2732766" cy="935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2"/>
          <p:cNvPicPr preferRelativeResize="0"/>
          <p:nvPr/>
        </p:nvPicPr>
        <p:blipFill>
          <a:blip r:embed="rId3">
            <a:alphaModFix/>
          </a:blip>
          <a:stretch>
            <a:fillRect/>
          </a:stretch>
        </p:blipFill>
        <p:spPr>
          <a:xfrm>
            <a:off x="1859150" y="586850"/>
            <a:ext cx="9113301" cy="5879075"/>
          </a:xfrm>
          <a:prstGeom prst="rect">
            <a:avLst/>
          </a:prstGeom>
          <a:noFill/>
          <a:ln>
            <a:noFill/>
          </a:ln>
        </p:spPr>
      </p:pic>
      <p:grpSp>
        <p:nvGrpSpPr>
          <p:cNvPr id="142" name="Google Shape;142;p22"/>
          <p:cNvGrpSpPr/>
          <p:nvPr/>
        </p:nvGrpSpPr>
        <p:grpSpPr>
          <a:xfrm>
            <a:off x="120091" y="672948"/>
            <a:ext cx="11951818" cy="21900"/>
            <a:chOff x="0" y="1041308"/>
            <a:chExt cx="12192000" cy="21900"/>
          </a:xfrm>
        </p:grpSpPr>
        <p:cxnSp>
          <p:nvCxnSpPr>
            <p:cNvPr id="143" name="Google Shape;143;p22"/>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44" name="Google Shape;144;p22"/>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145" name="Google Shape;145;p22"/>
          <p:cNvSpPr/>
          <p:nvPr/>
        </p:nvSpPr>
        <p:spPr>
          <a:xfrm>
            <a:off x="635310" y="110152"/>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300">
                <a:latin typeface="Georgia"/>
                <a:ea typeface="Georgia"/>
                <a:cs typeface="Georgia"/>
                <a:sym typeface="Georgia"/>
              </a:rPr>
              <a:t>SrpCNNeL model</a:t>
            </a:r>
            <a:endParaRPr sz="1500">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pSp>
        <p:nvGrpSpPr>
          <p:cNvPr id="150" name="Google Shape;150;p23"/>
          <p:cNvGrpSpPr/>
          <p:nvPr/>
        </p:nvGrpSpPr>
        <p:grpSpPr>
          <a:xfrm>
            <a:off x="120091" y="672948"/>
            <a:ext cx="11951818" cy="21900"/>
            <a:chOff x="0" y="1041308"/>
            <a:chExt cx="12192000" cy="21900"/>
          </a:xfrm>
        </p:grpSpPr>
        <p:cxnSp>
          <p:nvCxnSpPr>
            <p:cNvPr id="151" name="Google Shape;151;p23"/>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52" name="Google Shape;152;p23"/>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153" name="Google Shape;153;p23"/>
          <p:cNvSpPr/>
          <p:nvPr/>
        </p:nvSpPr>
        <p:spPr>
          <a:xfrm>
            <a:off x="635310" y="110152"/>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300">
                <a:latin typeface="Georgia"/>
                <a:ea typeface="Georgia"/>
                <a:cs typeface="Georgia"/>
                <a:sym typeface="Georgia"/>
              </a:rPr>
              <a:t>Knowledge base development </a:t>
            </a:r>
            <a:endParaRPr sz="1500">
              <a:latin typeface="Georgia"/>
              <a:ea typeface="Georgia"/>
              <a:cs typeface="Georgia"/>
              <a:sym typeface="Georgia"/>
            </a:endParaRPr>
          </a:p>
        </p:txBody>
      </p:sp>
      <p:sp>
        <p:nvSpPr>
          <p:cNvPr id="154" name="Google Shape;154;p23"/>
          <p:cNvSpPr txBox="1"/>
          <p:nvPr/>
        </p:nvSpPr>
        <p:spPr>
          <a:xfrm>
            <a:off x="791325" y="1102125"/>
            <a:ext cx="10604400" cy="1908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Font typeface="Georgia"/>
              <a:buChar char="●"/>
            </a:pPr>
            <a:r>
              <a:rPr sz="2000">
                <a:solidFill>
                  <a:schemeClr val="dk1"/>
                </a:solidFill>
                <a:latin typeface="Georgia"/>
                <a:ea typeface="Georgia"/>
                <a:cs typeface="Georgia"/>
                <a:sym typeface="Georgia"/>
              </a:rPr>
              <a:t>Extracts QUID and all aliases (that appear in the dataset) linked to it</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dk1"/>
              </a:buClr>
              <a:buSzPts val="2000"/>
              <a:buFont typeface="Georgia"/>
              <a:buChar char="●"/>
            </a:pPr>
            <a:r>
              <a:rPr sz="2000">
                <a:solidFill>
                  <a:schemeClr val="dk1"/>
                </a:solidFill>
                <a:latin typeface="Georgia"/>
                <a:ea typeface="Georgia"/>
                <a:cs typeface="Georgia"/>
                <a:sym typeface="Georgia"/>
              </a:rPr>
              <a:t>Loads </a:t>
            </a:r>
            <a:r>
              <a:rPr sz="2000">
                <a:solidFill>
                  <a:schemeClr val="dk1"/>
                </a:solidFill>
                <a:latin typeface="Georgia"/>
                <a:ea typeface="Georgia"/>
                <a:cs typeface="Georgia"/>
                <a:sym typeface="Georgia"/>
              </a:rPr>
              <a:t>definition</a:t>
            </a:r>
            <a:r>
              <a:rPr sz="2000">
                <a:solidFill>
                  <a:schemeClr val="dk1"/>
                </a:solidFill>
                <a:latin typeface="Georgia"/>
                <a:ea typeface="Georgia"/>
                <a:cs typeface="Georgia"/>
                <a:sym typeface="Georgia"/>
              </a:rPr>
              <a:t> from Wikipedia (in Serbian)</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dk1"/>
              </a:buClr>
              <a:buSzPts val="2000"/>
              <a:buFont typeface="Georgia"/>
              <a:buChar char="●"/>
            </a:pPr>
            <a:r>
              <a:rPr sz="2000">
                <a:solidFill>
                  <a:schemeClr val="dk1"/>
                </a:solidFill>
                <a:latin typeface="Georgia"/>
                <a:ea typeface="Georgia"/>
                <a:cs typeface="Georgia"/>
                <a:sym typeface="Georgia"/>
              </a:rPr>
              <a:t>Vectorises definition using SPRCNNER2</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dk1"/>
              </a:buClr>
              <a:buSzPts val="2000"/>
              <a:buFont typeface="Georgia"/>
              <a:buChar char="●"/>
            </a:pPr>
            <a:r>
              <a:rPr sz="2000">
                <a:solidFill>
                  <a:schemeClr val="dk1"/>
                </a:solidFill>
                <a:latin typeface="Georgia"/>
                <a:ea typeface="Georgia"/>
                <a:cs typeface="Georgia"/>
                <a:sym typeface="Georgia"/>
              </a:rPr>
              <a:t>Creates object that connect QUID and </a:t>
            </a:r>
            <a:r>
              <a:rPr sz="2000">
                <a:solidFill>
                  <a:schemeClr val="dk1"/>
                </a:solidFill>
                <a:latin typeface="Georgia"/>
                <a:ea typeface="Georgia"/>
                <a:cs typeface="Georgia"/>
                <a:sym typeface="Georgia"/>
              </a:rPr>
              <a:t>definition</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dk1"/>
              </a:buClr>
              <a:buSzPts val="2000"/>
              <a:buFont typeface="Georgia"/>
              <a:buChar char="●"/>
            </a:pPr>
            <a:r>
              <a:rPr sz="2000">
                <a:solidFill>
                  <a:schemeClr val="dk1"/>
                </a:solidFill>
                <a:latin typeface="Georgia"/>
                <a:ea typeface="Georgia"/>
                <a:cs typeface="Georgia"/>
                <a:sym typeface="Georgia"/>
              </a:rPr>
              <a:t>For each alias assings all QUID to which is linked in text</a:t>
            </a:r>
            <a:endParaRPr sz="2000">
              <a:solidFill>
                <a:schemeClr val="dk1"/>
              </a:solidFill>
              <a:latin typeface="Georgia"/>
              <a:ea typeface="Georgia"/>
              <a:cs typeface="Georgia"/>
              <a:sym typeface="Georgia"/>
            </a:endParaRPr>
          </a:p>
        </p:txBody>
      </p:sp>
      <p:grpSp>
        <p:nvGrpSpPr>
          <p:cNvPr id="155" name="Google Shape;155;p23"/>
          <p:cNvGrpSpPr/>
          <p:nvPr/>
        </p:nvGrpSpPr>
        <p:grpSpPr>
          <a:xfrm>
            <a:off x="-9" y="3763573"/>
            <a:ext cx="11951818" cy="21900"/>
            <a:chOff x="0" y="1041308"/>
            <a:chExt cx="12192000" cy="21900"/>
          </a:xfrm>
        </p:grpSpPr>
        <p:cxnSp>
          <p:nvCxnSpPr>
            <p:cNvPr id="156" name="Google Shape;156;p23"/>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57" name="Google Shape;157;p23"/>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158" name="Google Shape;158;p23"/>
          <p:cNvSpPr/>
          <p:nvPr/>
        </p:nvSpPr>
        <p:spPr>
          <a:xfrm>
            <a:off x="515210" y="3200777"/>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300">
                <a:latin typeface="Georgia"/>
                <a:ea typeface="Georgia"/>
                <a:cs typeface="Georgia"/>
                <a:sym typeface="Georgia"/>
              </a:rPr>
              <a:t>Entity linker layer</a:t>
            </a:r>
            <a:endParaRPr sz="1500">
              <a:latin typeface="Georgia"/>
              <a:ea typeface="Georgia"/>
              <a:cs typeface="Georgia"/>
              <a:sym typeface="Georgia"/>
            </a:endParaRPr>
          </a:p>
        </p:txBody>
      </p:sp>
      <p:sp>
        <p:nvSpPr>
          <p:cNvPr id="159" name="Google Shape;159;p23"/>
          <p:cNvSpPr txBox="1"/>
          <p:nvPr/>
        </p:nvSpPr>
        <p:spPr>
          <a:xfrm>
            <a:off x="671225" y="4192750"/>
            <a:ext cx="10480500" cy="1908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Font typeface="Georgia"/>
              <a:buChar char="●"/>
            </a:pPr>
            <a:r>
              <a:rPr sz="2000">
                <a:solidFill>
                  <a:schemeClr val="dk1"/>
                </a:solidFill>
                <a:latin typeface="Georgia"/>
                <a:ea typeface="Georgia"/>
                <a:cs typeface="Georgia"/>
                <a:sym typeface="Georgia"/>
              </a:rPr>
              <a:t>SRPCNNNER2 extract all recognised NE, that are candidates for linking</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dk1"/>
              </a:buClr>
              <a:buSzPts val="2000"/>
              <a:buFont typeface="Georgia"/>
              <a:buChar char="●"/>
            </a:pPr>
            <a:r>
              <a:rPr sz="2000">
                <a:solidFill>
                  <a:schemeClr val="dk1"/>
                </a:solidFill>
                <a:latin typeface="Georgia"/>
                <a:ea typeface="Georgia"/>
                <a:cs typeface="Georgia"/>
                <a:sym typeface="Georgia"/>
              </a:rPr>
              <a:t>If candidate is equal to one aliases, all possible QUIDs (and NIL) are assigned to it</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dk1"/>
              </a:buClr>
              <a:buSzPts val="2000"/>
              <a:buFont typeface="Georgia"/>
              <a:buChar char="●"/>
            </a:pPr>
            <a:r>
              <a:rPr sz="2000">
                <a:solidFill>
                  <a:schemeClr val="dk1"/>
                </a:solidFill>
                <a:latin typeface="Georgia"/>
                <a:ea typeface="Georgia"/>
                <a:cs typeface="Georgia"/>
                <a:sym typeface="Georgia"/>
              </a:rPr>
              <a:t>Candiate is vectorised by SRPCNNNER2</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dk1"/>
              </a:buClr>
              <a:buSzPts val="2000"/>
              <a:buFont typeface="Georgia"/>
              <a:buChar char="●"/>
            </a:pPr>
            <a:r>
              <a:rPr sz="2000">
                <a:solidFill>
                  <a:schemeClr val="dk1"/>
                </a:solidFill>
                <a:latin typeface="Georgia"/>
                <a:ea typeface="Georgia"/>
                <a:cs typeface="Georgia"/>
                <a:sym typeface="Georgia"/>
              </a:rPr>
              <a:t>Model trained on that layer compares vectors for QUIDS and candidate, and select one</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dk1"/>
              </a:buClr>
              <a:buSzPts val="2000"/>
              <a:buFont typeface="Georgia"/>
              <a:buChar char="●"/>
            </a:pPr>
            <a:r>
              <a:rPr sz="2000">
                <a:solidFill>
                  <a:schemeClr val="dk1"/>
                </a:solidFill>
                <a:latin typeface="Georgia"/>
                <a:ea typeface="Georgia"/>
                <a:cs typeface="Georgia"/>
                <a:sym typeface="Georgia"/>
              </a:rPr>
              <a:t>Selected QUID is linked to candidate</a:t>
            </a:r>
            <a:endParaRPr sz="2000">
              <a:solidFill>
                <a:schemeClr val="dk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24"/>
          <p:cNvGrpSpPr/>
          <p:nvPr/>
        </p:nvGrpSpPr>
        <p:grpSpPr>
          <a:xfrm>
            <a:off x="120091" y="672948"/>
            <a:ext cx="11951818" cy="21900"/>
            <a:chOff x="0" y="1041308"/>
            <a:chExt cx="12192000" cy="21900"/>
          </a:xfrm>
        </p:grpSpPr>
        <p:cxnSp>
          <p:nvCxnSpPr>
            <p:cNvPr id="165" name="Google Shape;165;p24"/>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66" name="Google Shape;166;p24"/>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167" name="Google Shape;167;p24"/>
          <p:cNvSpPr/>
          <p:nvPr/>
        </p:nvSpPr>
        <p:spPr>
          <a:xfrm>
            <a:off x="635310" y="110152"/>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300">
                <a:latin typeface="Georgia"/>
                <a:ea typeface="Georgia"/>
                <a:cs typeface="Georgia"/>
                <a:sym typeface="Georgia"/>
              </a:rPr>
              <a:t>Evaluation on test dataset</a:t>
            </a:r>
            <a:endParaRPr sz="1500">
              <a:latin typeface="Georgia"/>
              <a:ea typeface="Georgia"/>
              <a:cs typeface="Georgia"/>
              <a:sym typeface="Georgia"/>
            </a:endParaRPr>
          </a:p>
        </p:txBody>
      </p:sp>
      <p:pic>
        <p:nvPicPr>
          <p:cNvPr id="168" name="Google Shape;168;p24"/>
          <p:cNvPicPr preferRelativeResize="0"/>
          <p:nvPr/>
        </p:nvPicPr>
        <p:blipFill>
          <a:blip r:embed="rId3">
            <a:alphaModFix/>
          </a:blip>
          <a:stretch>
            <a:fillRect/>
          </a:stretch>
        </p:blipFill>
        <p:spPr>
          <a:xfrm>
            <a:off x="7536650" y="1102126"/>
            <a:ext cx="4301475" cy="3247750"/>
          </a:xfrm>
          <a:prstGeom prst="rect">
            <a:avLst/>
          </a:prstGeom>
          <a:noFill/>
          <a:ln>
            <a:noFill/>
          </a:ln>
        </p:spPr>
      </p:pic>
      <p:sp>
        <p:nvSpPr>
          <p:cNvPr id="169" name="Google Shape;169;p24"/>
          <p:cNvSpPr txBox="1"/>
          <p:nvPr/>
        </p:nvSpPr>
        <p:spPr>
          <a:xfrm>
            <a:off x="9058963" y="4349875"/>
            <a:ext cx="3336000" cy="3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a:solidFill>
                  <a:schemeClr val="dk1"/>
                </a:solidFill>
                <a:latin typeface="Georgia"/>
                <a:ea typeface="Georgia"/>
                <a:cs typeface="Georgia"/>
                <a:sym typeface="Georgia"/>
              </a:rPr>
              <a:t>Evaluation on the test dataset</a:t>
            </a:r>
            <a:endParaRPr>
              <a:solidFill>
                <a:schemeClr val="dk1"/>
              </a:solidFill>
              <a:latin typeface="Georgia"/>
              <a:ea typeface="Georgia"/>
              <a:cs typeface="Georgia"/>
              <a:sym typeface="Georgia"/>
            </a:endParaRPr>
          </a:p>
        </p:txBody>
      </p:sp>
      <p:sp>
        <p:nvSpPr>
          <p:cNvPr id="170" name="Google Shape;170;p24"/>
          <p:cNvSpPr txBox="1"/>
          <p:nvPr/>
        </p:nvSpPr>
        <p:spPr>
          <a:xfrm>
            <a:off x="6656225" y="6174000"/>
            <a:ext cx="3336000" cy="3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a:solidFill>
                  <a:schemeClr val="dk1"/>
                </a:solidFill>
                <a:latin typeface="Georgia"/>
                <a:ea typeface="Georgia"/>
                <a:cs typeface="Georgia"/>
                <a:sym typeface="Georgia"/>
              </a:rPr>
              <a:t>Evaluation on the separate  dataset</a:t>
            </a:r>
            <a:endParaRPr>
              <a:solidFill>
                <a:schemeClr val="dk1"/>
              </a:solidFill>
              <a:latin typeface="Georgia"/>
              <a:ea typeface="Georgia"/>
              <a:cs typeface="Georgia"/>
              <a:sym typeface="Georgia"/>
            </a:endParaRPr>
          </a:p>
        </p:txBody>
      </p:sp>
      <p:sp>
        <p:nvSpPr>
          <p:cNvPr id="171" name="Google Shape;171;p24"/>
          <p:cNvSpPr txBox="1"/>
          <p:nvPr/>
        </p:nvSpPr>
        <p:spPr>
          <a:xfrm>
            <a:off x="1008450" y="1102125"/>
            <a:ext cx="5865000" cy="405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sz="1800">
                <a:solidFill>
                  <a:schemeClr val="dk1"/>
                </a:solidFill>
                <a:latin typeface="Georgia"/>
                <a:ea typeface="Georgia"/>
                <a:cs typeface="Georgia"/>
                <a:sym typeface="Georgia"/>
              </a:rPr>
              <a:t>Precision</a:t>
            </a:r>
            <a:r>
              <a:rPr sz="1800">
                <a:solidFill>
                  <a:schemeClr val="dk1"/>
                </a:solidFill>
                <a:latin typeface="Georgia"/>
                <a:ea typeface="Georgia"/>
                <a:cs typeface="Georgia"/>
                <a:sym typeface="Georgia"/>
              </a:rPr>
              <a:t>: 0.79</a:t>
            </a:r>
            <a:endParaRPr sz="1800">
              <a:solidFill>
                <a:schemeClr val="dk1"/>
              </a:solidFill>
              <a:latin typeface="Georgia"/>
              <a:ea typeface="Georgia"/>
              <a:cs typeface="Georgia"/>
              <a:sym typeface="Georgia"/>
            </a:endParaRPr>
          </a:p>
          <a:p>
            <a:pPr indent="-342900" lvl="0" marL="457200" rtl="0" algn="l">
              <a:lnSpc>
                <a:spcPct val="115000"/>
              </a:lnSpc>
              <a:spcBef>
                <a:spcPts val="1200"/>
              </a:spcBef>
              <a:spcAft>
                <a:spcPts val="0"/>
              </a:spcAft>
              <a:buClr>
                <a:schemeClr val="dk1"/>
              </a:buClr>
              <a:buSzPts val="1800"/>
              <a:buFont typeface="Georgia"/>
              <a:buChar char="●"/>
            </a:pPr>
            <a:r>
              <a:rPr sz="1800">
                <a:solidFill>
                  <a:schemeClr val="dk1"/>
                </a:solidFill>
                <a:latin typeface="Georgia"/>
                <a:ea typeface="Georgia"/>
                <a:cs typeface="Georgia"/>
                <a:sym typeface="Georgia"/>
              </a:rPr>
              <a:t>This indicates how many of the entities that were linked by the model were correctly linked to the knowledge base (Wikidata).</a:t>
            </a:r>
            <a:endParaRPr sz="1800">
              <a:solidFill>
                <a:schemeClr val="dk1"/>
              </a:solidFill>
              <a:latin typeface="Georgia"/>
              <a:ea typeface="Georgia"/>
              <a:cs typeface="Georgia"/>
              <a:sym typeface="Georgia"/>
            </a:endParaRPr>
          </a:p>
          <a:p>
            <a:pPr indent="0" lvl="0" marL="0" rtl="0" algn="l">
              <a:lnSpc>
                <a:spcPct val="115000"/>
              </a:lnSpc>
              <a:spcBef>
                <a:spcPts val="1200"/>
              </a:spcBef>
              <a:spcAft>
                <a:spcPts val="0"/>
              </a:spcAft>
              <a:buNone/>
            </a:pPr>
            <a:r>
              <a:rPr b="1" sz="1800">
                <a:solidFill>
                  <a:schemeClr val="dk1"/>
                </a:solidFill>
                <a:latin typeface="Georgia"/>
                <a:ea typeface="Georgia"/>
                <a:cs typeface="Georgia"/>
                <a:sym typeface="Georgia"/>
              </a:rPr>
              <a:t>Recall</a:t>
            </a:r>
            <a:r>
              <a:rPr sz="1800">
                <a:solidFill>
                  <a:schemeClr val="dk1"/>
                </a:solidFill>
                <a:latin typeface="Georgia"/>
                <a:ea typeface="Georgia"/>
                <a:cs typeface="Georgia"/>
                <a:sym typeface="Georgia"/>
              </a:rPr>
              <a:t>: 0.83</a:t>
            </a:r>
            <a:endParaRPr sz="1800">
              <a:solidFill>
                <a:schemeClr val="dk1"/>
              </a:solidFill>
              <a:latin typeface="Georgia"/>
              <a:ea typeface="Georgia"/>
              <a:cs typeface="Georgia"/>
              <a:sym typeface="Georgia"/>
            </a:endParaRPr>
          </a:p>
          <a:p>
            <a:pPr indent="-342900" lvl="0" marL="457200" rtl="0" algn="l">
              <a:lnSpc>
                <a:spcPct val="115000"/>
              </a:lnSpc>
              <a:spcBef>
                <a:spcPts val="1200"/>
              </a:spcBef>
              <a:spcAft>
                <a:spcPts val="0"/>
              </a:spcAft>
              <a:buClr>
                <a:schemeClr val="dk1"/>
              </a:buClr>
              <a:buSzPts val="1800"/>
              <a:buFont typeface="Georgia"/>
              <a:buChar char="●"/>
            </a:pPr>
            <a:r>
              <a:rPr sz="1800">
                <a:solidFill>
                  <a:schemeClr val="dk1"/>
                </a:solidFill>
                <a:latin typeface="Georgia"/>
                <a:ea typeface="Georgia"/>
                <a:cs typeface="Georgia"/>
                <a:sym typeface="Georgia"/>
              </a:rPr>
              <a:t>Measures how well the model can recognize all relevant entities in the dataset.</a:t>
            </a:r>
            <a:endParaRPr sz="1800">
              <a:solidFill>
                <a:schemeClr val="dk1"/>
              </a:solidFill>
              <a:latin typeface="Georgia"/>
              <a:ea typeface="Georgia"/>
              <a:cs typeface="Georgia"/>
              <a:sym typeface="Georgia"/>
            </a:endParaRPr>
          </a:p>
          <a:p>
            <a:pPr indent="0" lvl="0" marL="0" rtl="0" algn="l">
              <a:lnSpc>
                <a:spcPct val="115000"/>
              </a:lnSpc>
              <a:spcBef>
                <a:spcPts val="1200"/>
              </a:spcBef>
              <a:spcAft>
                <a:spcPts val="0"/>
              </a:spcAft>
              <a:buNone/>
            </a:pPr>
            <a:r>
              <a:rPr b="1" sz="1800">
                <a:solidFill>
                  <a:schemeClr val="dk1"/>
                </a:solidFill>
                <a:latin typeface="Georgia"/>
                <a:ea typeface="Georgia"/>
                <a:cs typeface="Georgia"/>
                <a:sym typeface="Georgia"/>
              </a:rPr>
              <a:t>F1 Score</a:t>
            </a:r>
            <a:r>
              <a:rPr sz="1800">
                <a:solidFill>
                  <a:schemeClr val="dk1"/>
                </a:solidFill>
                <a:latin typeface="Georgia"/>
                <a:ea typeface="Georgia"/>
                <a:cs typeface="Georgia"/>
                <a:sym typeface="Georgia"/>
              </a:rPr>
              <a:t>: 0.80</a:t>
            </a:r>
            <a:endParaRPr sz="1800">
              <a:solidFill>
                <a:schemeClr val="dk1"/>
              </a:solidFill>
              <a:latin typeface="Georgia"/>
              <a:ea typeface="Georgia"/>
              <a:cs typeface="Georgia"/>
              <a:sym typeface="Georgia"/>
            </a:endParaRPr>
          </a:p>
          <a:p>
            <a:pPr indent="-342900" lvl="0" marL="457200" rtl="0" algn="l">
              <a:lnSpc>
                <a:spcPct val="115000"/>
              </a:lnSpc>
              <a:spcBef>
                <a:spcPts val="1200"/>
              </a:spcBef>
              <a:spcAft>
                <a:spcPts val="0"/>
              </a:spcAft>
              <a:buClr>
                <a:schemeClr val="dk1"/>
              </a:buClr>
              <a:buSzPts val="1800"/>
              <a:buFont typeface="Georgia"/>
              <a:buChar char="●"/>
            </a:pPr>
            <a:r>
              <a:rPr sz="1800">
                <a:solidFill>
                  <a:schemeClr val="dk1"/>
                </a:solidFill>
                <a:latin typeface="Georgia"/>
                <a:ea typeface="Georgia"/>
                <a:cs typeface="Georgia"/>
                <a:sym typeface="Georgia"/>
              </a:rPr>
              <a:t>The harmonic mean of precision and recall, providing an overall measure of model accuracy</a:t>
            </a:r>
            <a:endParaRPr sz="1800">
              <a:solidFill>
                <a:schemeClr val="dk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1031600" y="1293275"/>
            <a:ext cx="10128900" cy="3156300"/>
          </a:xfrm>
          <a:prstGeom prst="rect">
            <a:avLst/>
          </a:prstGeom>
        </p:spPr>
        <p:txBody>
          <a:bodyPr anchorCtr="0" anchor="ctr" bIns="121900" lIns="121900" spcFirstLastPara="1" rIns="121900" wrap="square" tIns="121900">
            <a:noAutofit/>
          </a:bodyPr>
          <a:lstStyle/>
          <a:p>
            <a:pPr indent="0" lvl="0" marL="0" rtl="0" algn="l">
              <a:lnSpc>
                <a:spcPct val="115000"/>
              </a:lnSpc>
              <a:spcBef>
                <a:spcPts val="1400"/>
              </a:spcBef>
              <a:spcAft>
                <a:spcPts val="0"/>
              </a:spcAft>
              <a:buClr>
                <a:schemeClr val="dk1"/>
              </a:buClr>
              <a:buSzPts val="1100"/>
              <a:buFont typeface="Arial"/>
              <a:buNone/>
            </a:pPr>
            <a:r>
              <a:t/>
            </a:r>
            <a:endParaRPr b="1" sz="2000">
              <a:latin typeface="Georgia"/>
              <a:ea typeface="Georgia"/>
              <a:cs typeface="Georgia"/>
              <a:sym typeface="Georgia"/>
            </a:endParaRPr>
          </a:p>
          <a:p>
            <a:pPr indent="-355600" lvl="0" marL="457200" rtl="0" algn="l">
              <a:lnSpc>
                <a:spcPct val="115000"/>
              </a:lnSpc>
              <a:spcBef>
                <a:spcPts val="1200"/>
              </a:spcBef>
              <a:spcAft>
                <a:spcPts val="0"/>
              </a:spcAft>
              <a:buSzPts val="2000"/>
              <a:buFont typeface="Arial"/>
              <a:buChar char="●"/>
            </a:pPr>
            <a:r>
              <a:rPr b="1" sz="2000">
                <a:latin typeface="Georgia"/>
                <a:ea typeface="Georgia"/>
                <a:cs typeface="Georgia"/>
                <a:sym typeface="Georgia"/>
              </a:rPr>
              <a:t>Novel Dataset</a:t>
            </a:r>
            <a:r>
              <a:rPr sz="2000">
                <a:latin typeface="Georgia"/>
                <a:ea typeface="Georgia"/>
                <a:cs typeface="Georgia"/>
                <a:sym typeface="Georgia"/>
              </a:rPr>
              <a:t> (</a:t>
            </a:r>
            <a:r>
              <a:rPr i="1" sz="2000">
                <a:latin typeface="Georgia"/>
                <a:ea typeface="Georgia"/>
                <a:cs typeface="Georgia"/>
                <a:sym typeface="Georgia"/>
              </a:rPr>
              <a:t>The Good Soldier Švejk</a:t>
            </a:r>
            <a:r>
              <a:rPr sz="2000">
                <a:latin typeface="Georgia"/>
                <a:ea typeface="Georgia"/>
                <a:cs typeface="Georgia"/>
                <a:sym typeface="Georgia"/>
              </a:rPr>
              <a:t>):</a:t>
            </a:r>
            <a:endParaRPr sz="2000">
              <a:latin typeface="Georgia"/>
              <a:ea typeface="Georgia"/>
              <a:cs typeface="Georgia"/>
              <a:sym typeface="Georgia"/>
            </a:endParaRPr>
          </a:p>
          <a:p>
            <a:pPr indent="-355600" lvl="1" marL="914400" rtl="0" algn="l">
              <a:lnSpc>
                <a:spcPct val="115000"/>
              </a:lnSpc>
              <a:spcBef>
                <a:spcPts val="0"/>
              </a:spcBef>
              <a:spcAft>
                <a:spcPts val="0"/>
              </a:spcAft>
              <a:buSzPts val="2000"/>
              <a:buFont typeface="Georgia"/>
              <a:buChar char="○"/>
            </a:pPr>
            <a:r>
              <a:rPr sz="2000">
                <a:latin typeface="Georgia"/>
                <a:ea typeface="Georgia"/>
                <a:cs typeface="Georgia"/>
                <a:sym typeface="Georgia"/>
              </a:rPr>
              <a:t>The spaCy (generic) F1 score only 0.10 compared to SrpCNNeL’s 0.83.</a:t>
            </a:r>
            <a:endParaRPr sz="2000">
              <a:latin typeface="Georgia"/>
              <a:ea typeface="Georgia"/>
              <a:cs typeface="Georgia"/>
              <a:sym typeface="Georgia"/>
            </a:endParaRPr>
          </a:p>
          <a:p>
            <a:pPr indent="-355600" lvl="0" marL="457200" rtl="0" algn="l">
              <a:lnSpc>
                <a:spcPct val="115000"/>
              </a:lnSpc>
              <a:spcBef>
                <a:spcPts val="0"/>
              </a:spcBef>
              <a:spcAft>
                <a:spcPts val="0"/>
              </a:spcAft>
              <a:buSzPts val="2000"/>
              <a:buFont typeface="Arial"/>
              <a:buChar char="●"/>
            </a:pPr>
            <a:r>
              <a:rPr b="1" sz="2000">
                <a:latin typeface="Georgia"/>
                <a:ea typeface="Georgia"/>
                <a:cs typeface="Georgia"/>
                <a:sym typeface="Georgia"/>
              </a:rPr>
              <a:t>Newspaper Dataset</a:t>
            </a:r>
            <a:r>
              <a:rPr sz="2000">
                <a:latin typeface="Georgia"/>
                <a:ea typeface="Georgia"/>
                <a:cs typeface="Georgia"/>
                <a:sym typeface="Georgia"/>
              </a:rPr>
              <a:t> (</a:t>
            </a:r>
            <a:r>
              <a:rPr i="1" sz="2000">
                <a:latin typeface="Georgia"/>
                <a:ea typeface="Georgia"/>
                <a:cs typeface="Georgia"/>
                <a:sym typeface="Georgia"/>
              </a:rPr>
              <a:t>Politika</a:t>
            </a:r>
            <a:r>
              <a:rPr sz="2000">
                <a:latin typeface="Georgia"/>
                <a:ea typeface="Georgia"/>
                <a:cs typeface="Georgia"/>
                <a:sym typeface="Georgia"/>
              </a:rPr>
              <a:t> articles):</a:t>
            </a:r>
            <a:endParaRPr sz="2000">
              <a:latin typeface="Georgia"/>
              <a:ea typeface="Georgia"/>
              <a:cs typeface="Georgia"/>
              <a:sym typeface="Georgia"/>
            </a:endParaRPr>
          </a:p>
          <a:p>
            <a:pPr indent="-355600" lvl="1" marL="914400" rtl="0" algn="l">
              <a:lnSpc>
                <a:spcPct val="115000"/>
              </a:lnSpc>
              <a:spcBef>
                <a:spcPts val="0"/>
              </a:spcBef>
              <a:spcAft>
                <a:spcPts val="0"/>
              </a:spcAft>
              <a:buSzPts val="2000"/>
              <a:buFont typeface="Georgia"/>
              <a:buChar char="○"/>
            </a:pPr>
            <a:r>
              <a:rPr sz="2000">
                <a:latin typeface="Georgia"/>
                <a:ea typeface="Georgia"/>
                <a:cs typeface="Georgia"/>
                <a:sym typeface="Georgia"/>
              </a:rPr>
              <a:t>spaCy F1 score was 0.09, whereas SrpCNNeL achieved 0.76.</a:t>
            </a:r>
            <a:endParaRPr sz="2000">
              <a:latin typeface="Georgia"/>
              <a:ea typeface="Georgia"/>
              <a:cs typeface="Georgia"/>
              <a:sym typeface="Georgia"/>
            </a:endParaRPr>
          </a:p>
          <a:p>
            <a:pPr indent="0" lvl="0" marL="0" rtl="0" algn="l">
              <a:lnSpc>
                <a:spcPct val="115000"/>
              </a:lnSpc>
              <a:spcBef>
                <a:spcPts val="1200"/>
              </a:spcBef>
              <a:spcAft>
                <a:spcPts val="0"/>
              </a:spcAft>
              <a:buNone/>
            </a:pPr>
            <a:r>
              <a:rPr b="1" sz="2000">
                <a:latin typeface="Georgia"/>
                <a:ea typeface="Georgia"/>
                <a:cs typeface="Georgia"/>
                <a:sym typeface="Georgia"/>
              </a:rPr>
              <a:t>SrpCNNeL</a:t>
            </a:r>
            <a:r>
              <a:rPr sz="2000">
                <a:latin typeface="Georgia"/>
                <a:ea typeface="Georgia"/>
                <a:cs typeface="Georgia"/>
                <a:sym typeface="Georgia"/>
              </a:rPr>
              <a:t> significantly outperforms the SpaCy as a baseline model, especially in recognizing and linking location entities in Serbian. </a:t>
            </a:r>
            <a:endParaRPr sz="2000">
              <a:latin typeface="Georgia"/>
              <a:ea typeface="Georgia"/>
              <a:cs typeface="Georgia"/>
              <a:sym typeface="Georgia"/>
            </a:endParaRPr>
          </a:p>
          <a:p>
            <a:pPr indent="0" lvl="0" marL="0" rtl="0" algn="l">
              <a:lnSpc>
                <a:spcPct val="115000"/>
              </a:lnSpc>
              <a:spcBef>
                <a:spcPts val="1200"/>
              </a:spcBef>
              <a:spcAft>
                <a:spcPts val="1200"/>
              </a:spcAft>
              <a:buNone/>
            </a:pPr>
            <a:r>
              <a:rPr sz="2000">
                <a:latin typeface="Georgia"/>
                <a:ea typeface="Georgia"/>
                <a:cs typeface="Georgia"/>
                <a:sym typeface="Georgia"/>
              </a:rPr>
              <a:t>The model still struggles with linking </a:t>
            </a:r>
            <a:br>
              <a:rPr sz="2000">
                <a:latin typeface="Georgia"/>
                <a:ea typeface="Georgia"/>
                <a:cs typeface="Georgia"/>
                <a:sym typeface="Georgia"/>
              </a:rPr>
            </a:br>
            <a:r>
              <a:rPr sz="2000">
                <a:latin typeface="Georgia"/>
                <a:ea typeface="Georgia"/>
                <a:cs typeface="Georgia"/>
                <a:sym typeface="Georgia"/>
              </a:rPr>
              <a:t>less frequent entities, </a:t>
            </a:r>
            <a:br>
              <a:rPr sz="2000">
                <a:latin typeface="Georgia"/>
                <a:ea typeface="Georgia"/>
                <a:cs typeface="Georgia"/>
                <a:sym typeface="Georgia"/>
              </a:rPr>
            </a:br>
            <a:r>
              <a:rPr sz="2000">
                <a:latin typeface="Georgia"/>
                <a:ea typeface="Georgia"/>
                <a:cs typeface="Georgia"/>
                <a:sym typeface="Georgia"/>
              </a:rPr>
              <a:t>suggesting that there is </a:t>
            </a:r>
            <a:br>
              <a:rPr sz="2000">
                <a:latin typeface="Georgia"/>
                <a:ea typeface="Georgia"/>
                <a:cs typeface="Georgia"/>
                <a:sym typeface="Georgia"/>
              </a:rPr>
            </a:br>
            <a:r>
              <a:rPr sz="2000">
                <a:latin typeface="Georgia"/>
                <a:ea typeface="Georgia"/>
                <a:cs typeface="Georgia"/>
                <a:sym typeface="Georgia"/>
              </a:rPr>
              <a:t>still room for improvement.</a:t>
            </a:r>
            <a:endParaRPr/>
          </a:p>
        </p:txBody>
      </p:sp>
      <p:pic>
        <p:nvPicPr>
          <p:cNvPr id="177" name="Google Shape;177;p25"/>
          <p:cNvPicPr preferRelativeResize="0"/>
          <p:nvPr/>
        </p:nvPicPr>
        <p:blipFill>
          <a:blip r:embed="rId3">
            <a:alphaModFix/>
          </a:blip>
          <a:stretch>
            <a:fillRect/>
          </a:stretch>
        </p:blipFill>
        <p:spPr>
          <a:xfrm>
            <a:off x="6011000" y="3542525"/>
            <a:ext cx="5475500" cy="2925275"/>
          </a:xfrm>
          <a:prstGeom prst="rect">
            <a:avLst/>
          </a:prstGeom>
          <a:noFill/>
          <a:ln>
            <a:noFill/>
          </a:ln>
        </p:spPr>
      </p:pic>
      <p:grpSp>
        <p:nvGrpSpPr>
          <p:cNvPr id="178" name="Google Shape;178;p25"/>
          <p:cNvGrpSpPr/>
          <p:nvPr/>
        </p:nvGrpSpPr>
        <p:grpSpPr>
          <a:xfrm>
            <a:off x="-9" y="688473"/>
            <a:ext cx="11951818" cy="21900"/>
            <a:chOff x="0" y="1041308"/>
            <a:chExt cx="12192000" cy="21900"/>
          </a:xfrm>
        </p:grpSpPr>
        <p:cxnSp>
          <p:nvCxnSpPr>
            <p:cNvPr id="179" name="Google Shape;179;p25"/>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80" name="Google Shape;180;p25"/>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181" name="Google Shape;181;p25"/>
          <p:cNvSpPr/>
          <p:nvPr/>
        </p:nvSpPr>
        <p:spPr>
          <a:xfrm>
            <a:off x="515210" y="125677"/>
            <a:ext cx="10971300" cy="584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400"/>
              </a:spcBef>
              <a:spcAft>
                <a:spcPts val="400"/>
              </a:spcAft>
              <a:buClr>
                <a:schemeClr val="dk1"/>
              </a:buClr>
              <a:buSzPts val="1100"/>
              <a:buFont typeface="Arial"/>
              <a:buNone/>
            </a:pPr>
            <a:r>
              <a:rPr b="1" sz="2000">
                <a:solidFill>
                  <a:schemeClr val="dk1"/>
                </a:solidFill>
                <a:latin typeface="Georgia"/>
                <a:ea typeface="Georgia"/>
                <a:cs typeface="Georgia"/>
                <a:sym typeface="Georgia"/>
              </a:rPr>
              <a:t>            </a:t>
            </a:r>
            <a:r>
              <a:rPr b="1" sz="2700">
                <a:solidFill>
                  <a:schemeClr val="dk1"/>
                </a:solidFill>
                <a:latin typeface="Georgia"/>
                <a:ea typeface="Georgia"/>
                <a:cs typeface="Georgia"/>
                <a:sym typeface="Georgia"/>
              </a:rPr>
              <a:t> </a:t>
            </a:r>
            <a:r>
              <a:rPr b="1" sz="2700">
                <a:solidFill>
                  <a:schemeClr val="dk1"/>
                </a:solidFill>
                <a:latin typeface="Georgia"/>
                <a:ea typeface="Georgia"/>
                <a:cs typeface="Georgia"/>
                <a:sym typeface="Georgia"/>
              </a:rPr>
              <a:t>Comparison with spaCy Entity Linker</a:t>
            </a:r>
            <a:endParaRPr sz="2700">
              <a:latin typeface="Georgia"/>
              <a:ea typeface="Georgia"/>
              <a:cs typeface="Georgia"/>
              <a:sym typeface="Georgia"/>
            </a:endParaRPr>
          </a:p>
        </p:txBody>
      </p:sp>
      <p:sp>
        <p:nvSpPr>
          <p:cNvPr id="182" name="Google Shape;182;p25"/>
          <p:cNvSpPr txBox="1"/>
          <p:nvPr/>
        </p:nvSpPr>
        <p:spPr>
          <a:xfrm>
            <a:off x="515200" y="688475"/>
            <a:ext cx="10645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sz="1800">
                <a:solidFill>
                  <a:srgbClr val="980000"/>
                </a:solidFill>
                <a:latin typeface="Georgia"/>
                <a:ea typeface="Georgia"/>
                <a:cs typeface="Georgia"/>
                <a:sym typeface="Georgia"/>
              </a:rPr>
              <a:t>Given that locations constituted the majority of the named entities that were linked, the evaluation of this model's performance for </a:t>
            </a:r>
            <a:r>
              <a:rPr b="1" sz="1800">
                <a:solidFill>
                  <a:srgbClr val="980000"/>
                </a:solidFill>
                <a:latin typeface="Georgia"/>
                <a:ea typeface="Georgia"/>
                <a:cs typeface="Georgia"/>
                <a:sym typeface="Georgia"/>
              </a:rPr>
              <a:t>comparison</a:t>
            </a:r>
            <a:r>
              <a:rPr b="1" sz="1800">
                <a:solidFill>
                  <a:srgbClr val="980000"/>
                </a:solidFill>
                <a:latin typeface="Georgia"/>
                <a:ea typeface="Georgia"/>
                <a:cs typeface="Georgia"/>
                <a:sym typeface="Georgia"/>
              </a:rPr>
              <a:t>  was focused on locations.</a:t>
            </a:r>
            <a:endParaRPr b="1" sz="1800">
              <a:solidFill>
                <a:srgbClr val="980000"/>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6"/>
          <p:cNvPicPr preferRelativeResize="0"/>
          <p:nvPr/>
        </p:nvPicPr>
        <p:blipFill>
          <a:blip r:embed="rId3">
            <a:alphaModFix/>
          </a:blip>
          <a:stretch>
            <a:fillRect/>
          </a:stretch>
        </p:blipFill>
        <p:spPr>
          <a:xfrm>
            <a:off x="2468688" y="280608"/>
            <a:ext cx="7591834" cy="54899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1031600" y="1386375"/>
            <a:ext cx="10128900" cy="4391100"/>
          </a:xfrm>
          <a:prstGeom prst="rect">
            <a:avLst/>
          </a:prstGeom>
        </p:spPr>
        <p:txBody>
          <a:bodyPr anchorCtr="0" anchor="ctr" bIns="121900" lIns="121900" spcFirstLastPara="1" rIns="121900" wrap="square" tIns="121900">
            <a:noAutofit/>
          </a:bodyPr>
          <a:lstStyle/>
          <a:p>
            <a:pPr indent="0" lvl="0" marL="0" rtl="0" algn="l">
              <a:lnSpc>
                <a:spcPct val="115000"/>
              </a:lnSpc>
              <a:spcBef>
                <a:spcPts val="1200"/>
              </a:spcBef>
              <a:spcAft>
                <a:spcPts val="0"/>
              </a:spcAft>
              <a:buClr>
                <a:schemeClr val="dk1"/>
              </a:buClr>
              <a:buSzPts val="1100"/>
              <a:buFont typeface="Arial"/>
              <a:buNone/>
            </a:pPr>
            <a:r>
              <a:t/>
            </a:r>
            <a:endParaRPr sz="1800">
              <a:latin typeface="Georgia"/>
              <a:ea typeface="Georgia"/>
              <a:cs typeface="Georgia"/>
              <a:sym typeface="Georgia"/>
            </a:endParaRPr>
          </a:p>
          <a:p>
            <a:pPr indent="-342900" lvl="0" marL="457200" rtl="0" algn="l">
              <a:lnSpc>
                <a:spcPct val="115000"/>
              </a:lnSpc>
              <a:spcBef>
                <a:spcPts val="1200"/>
              </a:spcBef>
              <a:spcAft>
                <a:spcPts val="0"/>
              </a:spcAft>
              <a:buSzPts val="1800"/>
              <a:buFont typeface="Arial"/>
              <a:buChar char="●"/>
            </a:pPr>
            <a:r>
              <a:rPr sz="1800">
                <a:latin typeface="Georgia"/>
                <a:ea typeface="Georgia"/>
                <a:cs typeface="Georgia"/>
                <a:sym typeface="Georgia"/>
              </a:rPr>
              <a:t>The </a:t>
            </a:r>
            <a:r>
              <a:rPr b="1" sz="1800">
                <a:latin typeface="Georgia"/>
                <a:ea typeface="Georgia"/>
                <a:cs typeface="Georgia"/>
                <a:sym typeface="Georgia"/>
              </a:rPr>
              <a:t>SrpCNNeL</a:t>
            </a:r>
            <a:r>
              <a:rPr sz="1800">
                <a:latin typeface="Georgia"/>
                <a:ea typeface="Georgia"/>
                <a:cs typeface="Georgia"/>
                <a:sym typeface="Georgia"/>
              </a:rPr>
              <a:t> model represents the first attempt at training a NEL system specifically for Serbian</a:t>
            </a:r>
            <a:endParaRPr sz="1800">
              <a:latin typeface="Georgia"/>
              <a:ea typeface="Georgia"/>
              <a:cs typeface="Georgia"/>
              <a:sym typeface="Georgia"/>
            </a:endParaRPr>
          </a:p>
          <a:p>
            <a:pPr indent="-342900" lvl="0" marL="457200" rtl="0" algn="l">
              <a:lnSpc>
                <a:spcPct val="115000"/>
              </a:lnSpc>
              <a:spcBef>
                <a:spcPts val="0"/>
              </a:spcBef>
              <a:spcAft>
                <a:spcPts val="0"/>
              </a:spcAft>
              <a:buSzPts val="1800"/>
              <a:buFont typeface="Arial"/>
              <a:buChar char="●"/>
            </a:pPr>
            <a:r>
              <a:rPr sz="1800">
                <a:latin typeface="Georgia"/>
                <a:ea typeface="Georgia"/>
                <a:cs typeface="Georgia"/>
                <a:sym typeface="Georgia"/>
              </a:rPr>
              <a:t>The model demonstrated  </a:t>
            </a:r>
            <a:r>
              <a:rPr b="1" sz="1800">
                <a:latin typeface="Georgia"/>
                <a:ea typeface="Georgia"/>
                <a:cs typeface="Georgia"/>
                <a:sym typeface="Georgia"/>
              </a:rPr>
              <a:t>F1 score of 0.80</a:t>
            </a:r>
            <a:r>
              <a:rPr sz="1800">
                <a:latin typeface="Georgia"/>
                <a:ea typeface="Georgia"/>
                <a:cs typeface="Georgia"/>
                <a:sym typeface="Georgia"/>
              </a:rPr>
              <a:t> on the test set.</a:t>
            </a:r>
            <a:endParaRPr sz="1800">
              <a:latin typeface="Georgia"/>
              <a:ea typeface="Georgia"/>
              <a:cs typeface="Georgia"/>
              <a:sym typeface="Georgia"/>
            </a:endParaRPr>
          </a:p>
          <a:p>
            <a:pPr indent="-342900" lvl="0" marL="457200" rtl="0" algn="l">
              <a:lnSpc>
                <a:spcPct val="115000"/>
              </a:lnSpc>
              <a:spcBef>
                <a:spcPts val="0"/>
              </a:spcBef>
              <a:spcAft>
                <a:spcPts val="0"/>
              </a:spcAft>
              <a:buClr>
                <a:srgbClr val="000000"/>
              </a:buClr>
              <a:buSzPts val="1800"/>
              <a:buFont typeface="Arial"/>
              <a:buChar char="●"/>
            </a:pPr>
            <a:r>
              <a:rPr sz="1800">
                <a:solidFill>
                  <a:srgbClr val="000000"/>
                </a:solidFill>
                <a:latin typeface="Georgia"/>
                <a:ea typeface="Georgia"/>
                <a:cs typeface="Georgia"/>
                <a:sym typeface="Georgia"/>
              </a:rPr>
              <a:t>The synthetic dataset approach, which handled inflected forms of named entities, was essential for achieving high accuracy, given the unique linguistic structure of Serbian.</a:t>
            </a:r>
            <a:endParaRPr sz="1800">
              <a:solidFill>
                <a:srgbClr val="000000"/>
              </a:solidFill>
              <a:latin typeface="Georgia"/>
              <a:ea typeface="Georgia"/>
              <a:cs typeface="Georgia"/>
              <a:sym typeface="Georgia"/>
            </a:endParaRPr>
          </a:p>
          <a:p>
            <a:pPr indent="-342900" lvl="0" marL="457200" rtl="0" algn="l">
              <a:lnSpc>
                <a:spcPct val="115000"/>
              </a:lnSpc>
              <a:spcBef>
                <a:spcPts val="0"/>
              </a:spcBef>
              <a:spcAft>
                <a:spcPts val="0"/>
              </a:spcAft>
              <a:buClr>
                <a:srgbClr val="000000"/>
              </a:buClr>
              <a:buSzPts val="1800"/>
              <a:buFont typeface="Georgia"/>
              <a:buChar char="●"/>
            </a:pPr>
            <a:r>
              <a:rPr sz="1800">
                <a:solidFill>
                  <a:srgbClr val="000000"/>
                </a:solidFill>
                <a:latin typeface="Georgia"/>
                <a:ea typeface="Georgia"/>
                <a:cs typeface="Georgia"/>
                <a:sym typeface="Georgia"/>
              </a:rPr>
              <a:t>Despite satisfactory results, the model still struggles with non-linked entities and more complex cases, particularly due to the limited size of the training dataset.</a:t>
            </a:r>
            <a:endParaRPr sz="1800">
              <a:solidFill>
                <a:srgbClr val="000000"/>
              </a:solidFill>
              <a:latin typeface="Georgia"/>
              <a:ea typeface="Georgia"/>
              <a:cs typeface="Georgia"/>
              <a:sym typeface="Georgia"/>
            </a:endParaRPr>
          </a:p>
          <a:p>
            <a:pPr indent="0" lvl="0" marL="0" rtl="0" algn="ctr">
              <a:spcBef>
                <a:spcPts val="1200"/>
              </a:spcBef>
              <a:spcAft>
                <a:spcPts val="0"/>
              </a:spcAft>
              <a:buNone/>
            </a:pPr>
            <a:r>
              <a:t/>
            </a:r>
            <a:endParaRPr sz="1700">
              <a:latin typeface="Georgia"/>
              <a:ea typeface="Georgia"/>
              <a:cs typeface="Georgia"/>
              <a:sym typeface="Georgia"/>
            </a:endParaRPr>
          </a:p>
        </p:txBody>
      </p:sp>
      <p:grpSp>
        <p:nvGrpSpPr>
          <p:cNvPr id="193" name="Google Shape;193;p27"/>
          <p:cNvGrpSpPr/>
          <p:nvPr/>
        </p:nvGrpSpPr>
        <p:grpSpPr>
          <a:xfrm>
            <a:off x="-9" y="688473"/>
            <a:ext cx="11951818" cy="21900"/>
            <a:chOff x="0" y="1041308"/>
            <a:chExt cx="12192000" cy="21900"/>
          </a:xfrm>
        </p:grpSpPr>
        <p:cxnSp>
          <p:nvCxnSpPr>
            <p:cNvPr id="194" name="Google Shape;194;p27"/>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95" name="Google Shape;195;p27"/>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196" name="Google Shape;196;p27"/>
          <p:cNvSpPr/>
          <p:nvPr/>
        </p:nvSpPr>
        <p:spPr>
          <a:xfrm>
            <a:off x="515210" y="125677"/>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300">
                <a:latin typeface="Georgia"/>
                <a:ea typeface="Georgia"/>
                <a:cs typeface="Georgia"/>
                <a:sym typeface="Georgia"/>
              </a:rPr>
              <a:t>Conclusion</a:t>
            </a:r>
            <a:endParaRPr sz="15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1031550" y="1036200"/>
            <a:ext cx="10128900" cy="4785600"/>
          </a:xfrm>
          <a:prstGeom prst="rect">
            <a:avLst/>
          </a:prstGeom>
        </p:spPr>
        <p:txBody>
          <a:bodyPr anchorCtr="0" anchor="ctr" bIns="121900" lIns="121900" spcFirstLastPara="1" rIns="121900" wrap="square" tIns="121900">
            <a:normAutofit fontScale="90000"/>
          </a:bodyPr>
          <a:lstStyle/>
          <a:p>
            <a:pPr indent="0" lvl="0" marL="0" rtl="0" algn="l">
              <a:lnSpc>
                <a:spcPct val="115000"/>
              </a:lnSpc>
              <a:spcBef>
                <a:spcPts val="1200"/>
              </a:spcBef>
              <a:spcAft>
                <a:spcPts val="0"/>
              </a:spcAft>
              <a:buClr>
                <a:schemeClr val="dk1"/>
              </a:buClr>
              <a:buSzPct val="57225"/>
              <a:buFont typeface="Arial"/>
              <a:buNone/>
            </a:pPr>
            <a:r>
              <a:t/>
            </a:r>
            <a:endParaRPr sz="1922">
              <a:latin typeface="Georgia"/>
              <a:ea typeface="Georgia"/>
              <a:cs typeface="Georgia"/>
              <a:sym typeface="Georgia"/>
            </a:endParaRPr>
          </a:p>
          <a:p>
            <a:pPr indent="-338454" lvl="0" marL="457200" rtl="0" algn="l">
              <a:lnSpc>
                <a:spcPct val="115000"/>
              </a:lnSpc>
              <a:spcBef>
                <a:spcPts val="1200"/>
              </a:spcBef>
              <a:spcAft>
                <a:spcPts val="0"/>
              </a:spcAft>
              <a:buSzPct val="100000"/>
              <a:buFont typeface="Arial"/>
              <a:buChar char="●"/>
            </a:pPr>
            <a:r>
              <a:rPr b="1" sz="1922">
                <a:latin typeface="Georgia"/>
                <a:ea typeface="Georgia"/>
                <a:cs typeface="Georgia"/>
                <a:sym typeface="Georgia"/>
              </a:rPr>
              <a:t>Expand the training dataset</a:t>
            </a:r>
            <a:r>
              <a:rPr sz="1922">
                <a:latin typeface="Georgia"/>
                <a:ea typeface="Georgia"/>
                <a:cs typeface="Georgia"/>
                <a:sym typeface="Georgia"/>
              </a:rPr>
              <a:t>: larger and more diverse dataset to improve the model’s performance, especially for less common entities.</a:t>
            </a:r>
            <a:endParaRPr sz="1922">
              <a:latin typeface="Georgia"/>
              <a:ea typeface="Georgia"/>
              <a:cs typeface="Georgia"/>
              <a:sym typeface="Georgia"/>
            </a:endParaRPr>
          </a:p>
          <a:p>
            <a:pPr indent="-338454" lvl="0" marL="457200" rtl="0" algn="l">
              <a:lnSpc>
                <a:spcPct val="115000"/>
              </a:lnSpc>
              <a:spcBef>
                <a:spcPts val="0"/>
              </a:spcBef>
              <a:spcAft>
                <a:spcPts val="0"/>
              </a:spcAft>
              <a:buSzPct val="100000"/>
              <a:buFont typeface="Arial"/>
              <a:buChar char="●"/>
            </a:pPr>
            <a:r>
              <a:rPr b="1" sz="1922">
                <a:latin typeface="Georgia"/>
                <a:ea typeface="Georgia"/>
                <a:cs typeface="Georgia"/>
                <a:sym typeface="Georgia"/>
              </a:rPr>
              <a:t>Incorporate transformer models</a:t>
            </a:r>
            <a:r>
              <a:rPr sz="1922">
                <a:latin typeface="Georgia"/>
                <a:ea typeface="Georgia"/>
                <a:cs typeface="Georgia"/>
                <a:sym typeface="Georgia"/>
              </a:rPr>
              <a:t>: Future iterations of the SrpCNNeL model could benefit from advanced language models like </a:t>
            </a:r>
            <a:r>
              <a:rPr b="1" sz="1922">
                <a:latin typeface="Georgia"/>
                <a:ea typeface="Georgia"/>
                <a:cs typeface="Georgia"/>
                <a:sym typeface="Georgia"/>
              </a:rPr>
              <a:t>BERT</a:t>
            </a:r>
            <a:r>
              <a:rPr sz="1922">
                <a:latin typeface="Georgia"/>
                <a:ea typeface="Georgia"/>
                <a:cs typeface="Georgia"/>
                <a:sym typeface="Georgia"/>
              </a:rPr>
              <a:t> or other transformer-based architectures, which have shown superior performance over CNNs in named entity recognition tasks.</a:t>
            </a:r>
            <a:endParaRPr sz="1922">
              <a:latin typeface="Georgia"/>
              <a:ea typeface="Georgia"/>
              <a:cs typeface="Georgia"/>
              <a:sym typeface="Georgia"/>
            </a:endParaRPr>
          </a:p>
          <a:p>
            <a:pPr indent="-338454" lvl="0" marL="457200" rtl="0" algn="l">
              <a:lnSpc>
                <a:spcPct val="115000"/>
              </a:lnSpc>
              <a:spcBef>
                <a:spcPts val="0"/>
              </a:spcBef>
              <a:spcAft>
                <a:spcPts val="0"/>
              </a:spcAft>
              <a:buSzPct val="100000"/>
              <a:buFont typeface="Arial"/>
              <a:buChar char="●"/>
            </a:pPr>
            <a:r>
              <a:rPr b="1" sz="1922">
                <a:latin typeface="Georgia"/>
                <a:ea typeface="Georgia"/>
                <a:cs typeface="Georgia"/>
                <a:sym typeface="Georgia"/>
              </a:rPr>
              <a:t>Enhance entity linking for rare entities</a:t>
            </a:r>
            <a:r>
              <a:rPr sz="1922">
                <a:latin typeface="Georgia"/>
                <a:ea typeface="Georgia"/>
                <a:cs typeface="Georgia"/>
                <a:sym typeface="Georgia"/>
              </a:rPr>
              <a:t>: More research will be directed toward improving the recognition and linking of infrequent entities, potentially by enriching the </a:t>
            </a:r>
            <a:r>
              <a:rPr b="1" sz="1922">
                <a:latin typeface="Georgia"/>
                <a:ea typeface="Georgia"/>
                <a:cs typeface="Georgia"/>
                <a:sym typeface="Georgia"/>
              </a:rPr>
              <a:t>Wikidata</a:t>
            </a:r>
            <a:r>
              <a:rPr sz="1922">
                <a:latin typeface="Georgia"/>
                <a:ea typeface="Georgia"/>
                <a:cs typeface="Georgia"/>
                <a:sym typeface="Georgia"/>
              </a:rPr>
              <a:t> knowledge base and expanding entity properties.</a:t>
            </a:r>
            <a:endParaRPr sz="1922">
              <a:latin typeface="Georgia"/>
              <a:ea typeface="Georgia"/>
              <a:cs typeface="Georgia"/>
              <a:sym typeface="Georgia"/>
            </a:endParaRPr>
          </a:p>
          <a:p>
            <a:pPr indent="-338454" lvl="0" marL="457200" rtl="0" algn="l">
              <a:lnSpc>
                <a:spcPct val="115000"/>
              </a:lnSpc>
              <a:spcBef>
                <a:spcPts val="0"/>
              </a:spcBef>
              <a:spcAft>
                <a:spcPts val="0"/>
              </a:spcAft>
              <a:buSzPct val="100000"/>
              <a:buFont typeface="Arial"/>
              <a:buChar char="●"/>
            </a:pPr>
            <a:r>
              <a:rPr b="1" sz="1922">
                <a:latin typeface="Georgia"/>
                <a:ea typeface="Georgia"/>
                <a:cs typeface="Georgia"/>
                <a:sym typeface="Georgia"/>
              </a:rPr>
              <a:t>Domain-specific improvements</a:t>
            </a:r>
            <a:r>
              <a:rPr sz="1922">
                <a:latin typeface="Georgia"/>
                <a:ea typeface="Georgia"/>
                <a:cs typeface="Georgia"/>
                <a:sym typeface="Georgia"/>
              </a:rPr>
              <a:t>: The model could be further refined for specific domains such as legal texts, historical documents, or biomedical data by incorporating domain-specific knowledge and datasets.</a:t>
            </a:r>
            <a:endParaRPr sz="1922">
              <a:latin typeface="Georgia"/>
              <a:ea typeface="Georgia"/>
              <a:cs typeface="Georgia"/>
              <a:sym typeface="Georgia"/>
            </a:endParaRPr>
          </a:p>
          <a:p>
            <a:pPr indent="0" lvl="0" marL="0" rtl="0" algn="l">
              <a:lnSpc>
                <a:spcPct val="115000"/>
              </a:lnSpc>
              <a:spcBef>
                <a:spcPts val="1200"/>
              </a:spcBef>
              <a:spcAft>
                <a:spcPts val="0"/>
              </a:spcAft>
              <a:buClr>
                <a:schemeClr val="dk1"/>
              </a:buClr>
              <a:buSzPct val="64705"/>
              <a:buFont typeface="Arial"/>
              <a:buNone/>
            </a:pPr>
            <a:r>
              <a:t/>
            </a:r>
            <a:endParaRPr sz="1700">
              <a:latin typeface="Georgia"/>
              <a:ea typeface="Georgia"/>
              <a:cs typeface="Georgia"/>
              <a:sym typeface="Georgia"/>
            </a:endParaRPr>
          </a:p>
          <a:p>
            <a:pPr indent="0" lvl="0" marL="0" rtl="0" algn="ctr">
              <a:spcBef>
                <a:spcPts val="1200"/>
              </a:spcBef>
              <a:spcAft>
                <a:spcPts val="0"/>
              </a:spcAft>
              <a:buClr>
                <a:schemeClr val="dk1"/>
              </a:buClr>
              <a:buSzPct val="64705"/>
              <a:buFont typeface="Arial"/>
              <a:buNone/>
            </a:pPr>
            <a:r>
              <a:t/>
            </a:r>
            <a:endParaRPr sz="1700">
              <a:latin typeface="Georgia"/>
              <a:ea typeface="Georgia"/>
              <a:cs typeface="Georgia"/>
              <a:sym typeface="Georgia"/>
            </a:endParaRPr>
          </a:p>
        </p:txBody>
      </p:sp>
      <p:grpSp>
        <p:nvGrpSpPr>
          <p:cNvPr id="202" name="Google Shape;202;p28"/>
          <p:cNvGrpSpPr/>
          <p:nvPr/>
        </p:nvGrpSpPr>
        <p:grpSpPr>
          <a:xfrm>
            <a:off x="-9" y="688473"/>
            <a:ext cx="11951818" cy="21900"/>
            <a:chOff x="0" y="1041308"/>
            <a:chExt cx="12192000" cy="21900"/>
          </a:xfrm>
        </p:grpSpPr>
        <p:cxnSp>
          <p:nvCxnSpPr>
            <p:cNvPr id="203" name="Google Shape;203;p28"/>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204" name="Google Shape;204;p28"/>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205" name="Google Shape;205;p28"/>
          <p:cNvSpPr/>
          <p:nvPr/>
        </p:nvSpPr>
        <p:spPr>
          <a:xfrm>
            <a:off x="515210" y="125677"/>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300">
                <a:latin typeface="Georgia"/>
                <a:ea typeface="Georgia"/>
                <a:cs typeface="Georgia"/>
                <a:sym typeface="Georgia"/>
              </a:rPr>
              <a:t>F</a:t>
            </a:r>
            <a:r>
              <a:rPr sz="3300">
                <a:latin typeface="Georgia"/>
                <a:ea typeface="Georgia"/>
                <a:cs typeface="Georgia"/>
                <a:sym typeface="Georgia"/>
              </a:rPr>
              <a:t>uture work</a:t>
            </a:r>
            <a:endParaRPr sz="1500">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nvSpPr>
        <p:spPr>
          <a:xfrm>
            <a:off x="703350" y="609325"/>
            <a:ext cx="10145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sz="1500">
                <a:latin typeface="Georgia"/>
                <a:ea typeface="Georgia"/>
                <a:cs typeface="Georgia"/>
                <a:sym typeface="Georgia"/>
              </a:rPr>
              <a:t>pip install </a:t>
            </a:r>
            <a:r>
              <a:rPr sz="1500" u="sng">
                <a:solidFill>
                  <a:schemeClr val="hlink"/>
                </a:solidFill>
                <a:latin typeface="Georgia"/>
                <a:ea typeface="Georgia"/>
                <a:cs typeface="Georgia"/>
                <a:sym typeface="Georgia"/>
                <a:hlinkClick r:id="rId3"/>
              </a:rPr>
              <a:t>https://huggingface.co/Tanor/sr_SRPCNNEL/resolve/main/sr_SRPCNNEL-any-py3-none-any.whl</a:t>
            </a:r>
            <a:endParaRPr sz="1500">
              <a:latin typeface="Georgia"/>
              <a:ea typeface="Georgia"/>
              <a:cs typeface="Georgia"/>
              <a:sym typeface="Georgia"/>
            </a:endParaRPr>
          </a:p>
        </p:txBody>
      </p:sp>
      <p:pic>
        <p:nvPicPr>
          <p:cNvPr id="211" name="Google Shape;211;p29"/>
          <p:cNvPicPr preferRelativeResize="0"/>
          <p:nvPr/>
        </p:nvPicPr>
        <p:blipFill rotWithShape="1">
          <a:blip r:embed="rId4">
            <a:alphaModFix/>
          </a:blip>
          <a:srcRect b="23170" l="9152" r="2422" t="26369"/>
          <a:stretch/>
        </p:blipFill>
        <p:spPr>
          <a:xfrm>
            <a:off x="1069563" y="1820812"/>
            <a:ext cx="4486075" cy="2559875"/>
          </a:xfrm>
          <a:prstGeom prst="rect">
            <a:avLst/>
          </a:prstGeom>
          <a:noFill/>
          <a:ln>
            <a:noFill/>
          </a:ln>
        </p:spPr>
      </p:pic>
      <p:sp>
        <p:nvSpPr>
          <p:cNvPr id="212" name="Google Shape;212;p29"/>
          <p:cNvSpPr/>
          <p:nvPr/>
        </p:nvSpPr>
        <p:spPr>
          <a:xfrm>
            <a:off x="7157425" y="1951125"/>
            <a:ext cx="3103200" cy="2311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sz="1800">
                <a:latin typeface="Georgia"/>
                <a:ea typeface="Georgia"/>
                <a:cs typeface="Georgia"/>
                <a:sym typeface="Georgia"/>
              </a:rPr>
              <a:t>SRPCNNEL</a:t>
            </a:r>
            <a:endParaRPr b="1" sz="1800">
              <a:latin typeface="Georgia"/>
              <a:ea typeface="Georgia"/>
              <a:cs typeface="Georgia"/>
              <a:sym typeface="Georgia"/>
            </a:endParaRPr>
          </a:p>
        </p:txBody>
      </p:sp>
      <p:sp>
        <p:nvSpPr>
          <p:cNvPr id="213" name="Google Shape;213;p29"/>
          <p:cNvSpPr/>
          <p:nvPr/>
        </p:nvSpPr>
        <p:spPr>
          <a:xfrm>
            <a:off x="5572925" y="2906925"/>
            <a:ext cx="1567200" cy="400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214" name="Google Shape;214;p29"/>
          <p:cNvPicPr preferRelativeResize="0"/>
          <p:nvPr/>
        </p:nvPicPr>
        <p:blipFill>
          <a:blip r:embed="rId5">
            <a:alphaModFix/>
          </a:blip>
          <a:stretch>
            <a:fillRect/>
          </a:stretch>
        </p:blipFill>
        <p:spPr>
          <a:xfrm>
            <a:off x="838725" y="4847775"/>
            <a:ext cx="10696051" cy="751644"/>
          </a:xfrm>
          <a:prstGeom prst="rect">
            <a:avLst/>
          </a:prstGeom>
          <a:noFill/>
          <a:ln>
            <a:noFill/>
          </a:ln>
        </p:spPr>
      </p:pic>
      <p:sp>
        <p:nvSpPr>
          <p:cNvPr id="215" name="Google Shape;215;p29"/>
          <p:cNvSpPr txBox="1"/>
          <p:nvPr/>
        </p:nvSpPr>
        <p:spPr>
          <a:xfrm>
            <a:off x="2686850" y="2736200"/>
            <a:ext cx="4035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sz="2200">
                <a:solidFill>
                  <a:schemeClr val="dk1"/>
                </a:solidFill>
                <a:latin typeface="Open Sans"/>
                <a:ea typeface="Open Sans"/>
                <a:cs typeface="Open Sans"/>
                <a:sym typeface="Open Sans"/>
              </a:rPr>
              <a:t>2</a:t>
            </a:r>
            <a:endParaRPr b="1" sz="220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type="title"/>
          </p:nvPr>
        </p:nvSpPr>
        <p:spPr>
          <a:xfrm>
            <a:off x="219975" y="1883125"/>
            <a:ext cx="5942400" cy="1799700"/>
          </a:xfrm>
          <a:prstGeom prst="rect">
            <a:avLst/>
          </a:prstGeom>
          <a:noFill/>
          <a:ln>
            <a:noFill/>
          </a:ln>
        </p:spPr>
        <p:txBody>
          <a:bodyPr anchorCtr="0" anchor="t" bIns="121900" lIns="121900" spcFirstLastPara="1" rIns="121900" wrap="square" tIns="121900">
            <a:normAutofit fontScale="90000"/>
          </a:bodyPr>
          <a:lstStyle/>
          <a:p>
            <a:pPr indent="0" lvl="0" marL="0" rtl="0" algn="l">
              <a:spcBef>
                <a:spcPts val="0"/>
              </a:spcBef>
              <a:spcAft>
                <a:spcPts val="0"/>
              </a:spcAft>
              <a:buClr>
                <a:schemeClr val="dk1"/>
              </a:buClr>
              <a:buSzPct val="26190"/>
              <a:buFont typeface="Arial"/>
              <a:buNone/>
            </a:pPr>
            <a:r>
              <a:rPr sz="4200">
                <a:latin typeface="Georgia"/>
                <a:ea typeface="Georgia"/>
                <a:cs typeface="Georgia"/>
                <a:sym typeface="Georgia"/>
              </a:rPr>
              <a:t>Thank you for your attention!</a:t>
            </a:r>
            <a:endParaRPr sz="4200">
              <a:latin typeface="Georgia"/>
              <a:ea typeface="Georgia"/>
              <a:cs typeface="Georgia"/>
              <a:sym typeface="Georgia"/>
            </a:endParaRPr>
          </a:p>
          <a:p>
            <a:pPr indent="0" lvl="0" marL="0" rtl="0" algn="l">
              <a:lnSpc>
                <a:spcPct val="100000"/>
              </a:lnSpc>
              <a:spcBef>
                <a:spcPts val="0"/>
              </a:spcBef>
              <a:spcAft>
                <a:spcPts val="0"/>
              </a:spcAft>
              <a:buSzPct val="88095"/>
              <a:buNone/>
            </a:pPr>
            <a:r>
              <a:t/>
            </a:r>
            <a:endParaRPr sz="4200">
              <a:latin typeface="Georgia"/>
              <a:ea typeface="Georgia"/>
              <a:cs typeface="Georgia"/>
              <a:sym typeface="Georgia"/>
            </a:endParaRPr>
          </a:p>
        </p:txBody>
      </p:sp>
      <p:sp>
        <p:nvSpPr>
          <p:cNvPr id="221" name="Google Shape;221;p30"/>
          <p:cNvSpPr txBox="1"/>
          <p:nvPr>
            <p:ph idx="1" type="subTitle"/>
          </p:nvPr>
        </p:nvSpPr>
        <p:spPr>
          <a:xfrm>
            <a:off x="541867" y="4669733"/>
            <a:ext cx="6585600" cy="1647600"/>
          </a:xfrm>
          <a:prstGeom prst="rect">
            <a:avLst/>
          </a:prstGeom>
          <a:noFill/>
          <a:ln>
            <a:noFill/>
          </a:ln>
        </p:spPr>
        <p:txBody>
          <a:bodyPr anchorCtr="0" anchor="t" bIns="121900" lIns="121900" spcFirstLastPara="1" rIns="121900" wrap="square" tIns="121900">
            <a:normAutofit fontScale="85000" lnSpcReduction="20000"/>
          </a:bodyPr>
          <a:lstStyle/>
          <a:p>
            <a:pPr indent="0" lvl="0" marL="0" rtl="0" algn="l">
              <a:lnSpc>
                <a:spcPct val="100000"/>
              </a:lnSpc>
              <a:spcBef>
                <a:spcPts val="0"/>
              </a:spcBef>
              <a:spcAft>
                <a:spcPts val="0"/>
              </a:spcAft>
              <a:buSzPct val="67741"/>
              <a:buNone/>
            </a:pPr>
            <a:r>
              <a:rPr sz="3100" u="sng">
                <a:solidFill>
                  <a:schemeClr val="hlink"/>
                </a:solidFill>
                <a:latin typeface="Georgia"/>
                <a:ea typeface="Georgia"/>
                <a:cs typeface="Georgia"/>
                <a:sym typeface="Georgia"/>
                <a:hlinkClick r:id="rId3"/>
              </a:rPr>
              <a:t>milica.ikonic.nesic@fil.bg.ac.rs</a:t>
            </a:r>
            <a:endParaRPr sz="3100">
              <a:latin typeface="Georgia"/>
              <a:ea typeface="Georgia"/>
              <a:cs typeface="Georgia"/>
              <a:sym typeface="Georgia"/>
            </a:endParaRPr>
          </a:p>
          <a:p>
            <a:pPr indent="0" lvl="0" marL="0" rtl="0" algn="l">
              <a:lnSpc>
                <a:spcPct val="100000"/>
              </a:lnSpc>
              <a:spcBef>
                <a:spcPts val="0"/>
              </a:spcBef>
              <a:spcAft>
                <a:spcPts val="0"/>
              </a:spcAft>
              <a:buSzPct val="67741"/>
              <a:buNone/>
            </a:pPr>
            <a:r>
              <a:rPr sz="3100" u="sng">
                <a:solidFill>
                  <a:schemeClr val="hlink"/>
                </a:solidFill>
                <a:latin typeface="Georgia"/>
                <a:ea typeface="Georgia"/>
                <a:cs typeface="Georgia"/>
                <a:sym typeface="Georgia"/>
                <a:hlinkClick r:id="rId4"/>
              </a:rPr>
              <a:t>ranka@rgf.rs</a:t>
            </a:r>
            <a:endParaRPr sz="3100">
              <a:latin typeface="Georgia"/>
              <a:ea typeface="Georgia"/>
              <a:cs typeface="Georgia"/>
              <a:sym typeface="Georgia"/>
            </a:endParaRPr>
          </a:p>
          <a:p>
            <a:pPr indent="0" lvl="0" marL="0" rtl="0" algn="l">
              <a:lnSpc>
                <a:spcPct val="100000"/>
              </a:lnSpc>
              <a:spcBef>
                <a:spcPts val="0"/>
              </a:spcBef>
              <a:spcAft>
                <a:spcPts val="0"/>
              </a:spcAft>
              <a:buSzPct val="65625"/>
              <a:buNone/>
            </a:pPr>
            <a:r>
              <a:t/>
            </a:r>
            <a:endParaRPr>
              <a:latin typeface="Georgia"/>
              <a:ea typeface="Georgia"/>
              <a:cs typeface="Georgia"/>
              <a:sym typeface="Georgia"/>
            </a:endParaRPr>
          </a:p>
          <a:p>
            <a:pPr indent="0" lvl="0" marL="0" rtl="0" algn="l">
              <a:lnSpc>
                <a:spcPct val="100000"/>
              </a:lnSpc>
              <a:spcBef>
                <a:spcPts val="0"/>
              </a:spcBef>
              <a:spcAft>
                <a:spcPts val="0"/>
              </a:spcAft>
              <a:buSzPct val="65625"/>
              <a:buNone/>
            </a:pPr>
            <a:r>
              <a:rPr u="sng">
                <a:solidFill>
                  <a:schemeClr val="hlink"/>
                </a:solidFill>
                <a:latin typeface="Georgia"/>
                <a:ea typeface="Georgia"/>
                <a:cs typeface="Georgia"/>
                <a:sym typeface="Georgia"/>
                <a:hlinkClick r:id="rId5"/>
              </a:rPr>
              <a:t>https://tesla.rgf.bg.ac.rs/</a:t>
            </a:r>
            <a:r>
              <a:rPr>
                <a:latin typeface="Georgia"/>
                <a:ea typeface="Georgia"/>
                <a:cs typeface="Georgia"/>
                <a:sym typeface="Georgia"/>
              </a:rPr>
              <a:t> </a:t>
            </a:r>
            <a:endParaRPr>
              <a:latin typeface="Georgia"/>
              <a:ea typeface="Georgia"/>
              <a:cs typeface="Georgia"/>
              <a:sym typeface="Georgia"/>
            </a:endParaRPr>
          </a:p>
        </p:txBody>
      </p:sp>
      <p:sp>
        <p:nvSpPr>
          <p:cNvPr id="222" name="Google Shape;222;p30"/>
          <p:cNvSpPr txBox="1"/>
          <p:nvPr>
            <p:ph idx="2" type="body"/>
          </p:nvPr>
        </p:nvSpPr>
        <p:spPr>
          <a:xfrm>
            <a:off x="6554949" y="778502"/>
            <a:ext cx="5261400" cy="53010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1700"/>
              <a:buNone/>
            </a:pPr>
            <a:r>
              <a:rPr sz="2100">
                <a:solidFill>
                  <a:srgbClr val="0010D8"/>
                </a:solidFill>
                <a:latin typeface="Georgia"/>
                <a:ea typeface="Georgia"/>
                <a:cs typeface="Georgia"/>
                <a:sym typeface="Georgia"/>
              </a:rPr>
              <a:t>A research conducted with the support of the Science Fund of the Republic of Serbia, project number: 7276.</a:t>
            </a:r>
            <a:endParaRPr sz="2100">
              <a:solidFill>
                <a:srgbClr val="0010D8"/>
              </a:solidFill>
              <a:latin typeface="Georgia"/>
              <a:ea typeface="Georgia"/>
              <a:cs typeface="Georgia"/>
              <a:sym typeface="Georgia"/>
            </a:endParaRPr>
          </a:p>
          <a:p>
            <a:pPr indent="0" lvl="0" marL="0" rtl="0" algn="l">
              <a:lnSpc>
                <a:spcPct val="115000"/>
              </a:lnSpc>
              <a:spcBef>
                <a:spcPts val="1600"/>
              </a:spcBef>
              <a:spcAft>
                <a:spcPts val="0"/>
              </a:spcAft>
              <a:buSzPts val="1700"/>
              <a:buNone/>
            </a:pPr>
            <a:r>
              <a:rPr b="1" sz="2100">
                <a:solidFill>
                  <a:schemeClr val="dk1"/>
                </a:solidFill>
                <a:latin typeface="Georgia"/>
                <a:ea typeface="Georgia"/>
                <a:cs typeface="Georgia"/>
                <a:sym typeface="Georgia"/>
              </a:rPr>
              <a:t>T</a:t>
            </a:r>
            <a:r>
              <a:rPr sz="2100">
                <a:solidFill>
                  <a:srgbClr val="0010D8"/>
                </a:solidFill>
                <a:latin typeface="Georgia"/>
                <a:ea typeface="Georgia"/>
                <a:cs typeface="Georgia"/>
                <a:sym typeface="Georgia"/>
              </a:rPr>
              <a:t>ext </a:t>
            </a:r>
            <a:r>
              <a:rPr b="1" sz="2100">
                <a:solidFill>
                  <a:schemeClr val="dk1"/>
                </a:solidFill>
                <a:latin typeface="Georgia"/>
                <a:ea typeface="Georgia"/>
                <a:cs typeface="Georgia"/>
                <a:sym typeface="Georgia"/>
              </a:rPr>
              <a:t>E</a:t>
            </a:r>
            <a:r>
              <a:rPr sz="2100">
                <a:solidFill>
                  <a:srgbClr val="0010D8"/>
                </a:solidFill>
                <a:latin typeface="Georgia"/>
                <a:ea typeface="Georgia"/>
                <a:cs typeface="Georgia"/>
                <a:sym typeface="Georgia"/>
              </a:rPr>
              <a:t>mbeddings - </a:t>
            </a:r>
            <a:br>
              <a:rPr sz="2100">
                <a:solidFill>
                  <a:srgbClr val="0010D8"/>
                </a:solidFill>
                <a:latin typeface="Georgia"/>
                <a:ea typeface="Georgia"/>
                <a:cs typeface="Georgia"/>
                <a:sym typeface="Georgia"/>
              </a:rPr>
            </a:br>
            <a:r>
              <a:rPr b="1" sz="2100">
                <a:solidFill>
                  <a:schemeClr val="dk1"/>
                </a:solidFill>
                <a:latin typeface="Georgia"/>
                <a:ea typeface="Georgia"/>
                <a:cs typeface="Georgia"/>
                <a:sym typeface="Georgia"/>
              </a:rPr>
              <a:t>S</a:t>
            </a:r>
            <a:r>
              <a:rPr sz="2100">
                <a:solidFill>
                  <a:srgbClr val="0010D8"/>
                </a:solidFill>
                <a:latin typeface="Georgia"/>
                <a:ea typeface="Georgia"/>
                <a:cs typeface="Georgia"/>
                <a:sym typeface="Georgia"/>
              </a:rPr>
              <a:t>erbian </a:t>
            </a:r>
            <a:r>
              <a:rPr b="1" sz="2100">
                <a:solidFill>
                  <a:schemeClr val="dk1"/>
                </a:solidFill>
                <a:latin typeface="Georgia"/>
                <a:ea typeface="Georgia"/>
                <a:cs typeface="Georgia"/>
                <a:sym typeface="Georgia"/>
              </a:rPr>
              <a:t>L</a:t>
            </a:r>
            <a:r>
              <a:rPr sz="2100">
                <a:solidFill>
                  <a:srgbClr val="0010D8"/>
                </a:solidFill>
                <a:latin typeface="Georgia"/>
                <a:ea typeface="Georgia"/>
                <a:cs typeface="Georgia"/>
                <a:sym typeface="Georgia"/>
              </a:rPr>
              <a:t>anguage </a:t>
            </a:r>
            <a:r>
              <a:rPr b="1" sz="2100">
                <a:solidFill>
                  <a:schemeClr val="dk1"/>
                </a:solidFill>
                <a:latin typeface="Georgia"/>
                <a:ea typeface="Georgia"/>
                <a:cs typeface="Georgia"/>
                <a:sym typeface="Georgia"/>
              </a:rPr>
              <a:t>A</a:t>
            </a:r>
            <a:r>
              <a:rPr sz="2100">
                <a:solidFill>
                  <a:srgbClr val="0010D8"/>
                </a:solidFill>
                <a:latin typeface="Georgia"/>
                <a:ea typeface="Georgia"/>
                <a:cs typeface="Georgia"/>
                <a:sym typeface="Georgia"/>
              </a:rPr>
              <a:t>pplications – </a:t>
            </a:r>
            <a:endParaRPr sz="2100">
              <a:solidFill>
                <a:srgbClr val="0010D8"/>
              </a:solidFill>
              <a:latin typeface="Georgia"/>
              <a:ea typeface="Georgia"/>
              <a:cs typeface="Georgia"/>
              <a:sym typeface="Georgia"/>
            </a:endParaRPr>
          </a:p>
          <a:p>
            <a:pPr indent="0" lvl="0" marL="0" rtl="0" algn="l">
              <a:lnSpc>
                <a:spcPct val="115000"/>
              </a:lnSpc>
              <a:spcBef>
                <a:spcPts val="1600"/>
              </a:spcBef>
              <a:spcAft>
                <a:spcPts val="0"/>
              </a:spcAft>
              <a:buSzPts val="1700"/>
              <a:buNone/>
            </a:pPr>
            <a:r>
              <a:rPr b="1" sz="2100">
                <a:solidFill>
                  <a:schemeClr val="dk1"/>
                </a:solidFill>
                <a:latin typeface="Georgia"/>
                <a:ea typeface="Georgia"/>
                <a:cs typeface="Georgia"/>
                <a:sym typeface="Georgia"/>
              </a:rPr>
              <a:t>TESLA</a:t>
            </a:r>
            <a:endParaRPr b="1" sz="2100">
              <a:solidFill>
                <a:schemeClr val="dk1"/>
              </a:solidFill>
              <a:latin typeface="Georgia"/>
              <a:ea typeface="Georgia"/>
              <a:cs typeface="Georgia"/>
              <a:sym typeface="Georgia"/>
            </a:endParaRPr>
          </a:p>
          <a:p>
            <a:pPr indent="0" lvl="0" marL="0" rtl="0" algn="l">
              <a:lnSpc>
                <a:spcPct val="115000"/>
              </a:lnSpc>
              <a:spcBef>
                <a:spcPts val="1600"/>
              </a:spcBef>
              <a:spcAft>
                <a:spcPts val="1600"/>
              </a:spcAft>
              <a:buSzPts val="1700"/>
              <a:buNone/>
            </a:pPr>
            <a:r>
              <a:rPr b="1" sz="2100">
                <a:solidFill>
                  <a:schemeClr val="dk1"/>
                </a:solidFill>
                <a:latin typeface="Georgia"/>
                <a:ea typeface="Georgia"/>
                <a:cs typeface="Georgia"/>
                <a:sym typeface="Georgia"/>
              </a:rPr>
              <a:t>ТЕСЛА</a:t>
            </a:r>
            <a:endParaRPr b="1" sz="2100">
              <a:solidFill>
                <a:schemeClr val="dk1"/>
              </a:solidFill>
              <a:latin typeface="Georgia"/>
              <a:ea typeface="Georgia"/>
              <a:cs typeface="Georgia"/>
              <a:sym typeface="Georgia"/>
            </a:endParaRPr>
          </a:p>
        </p:txBody>
      </p:sp>
      <p:pic>
        <p:nvPicPr>
          <p:cNvPr id="223" name="Google Shape;223;p30"/>
          <p:cNvPicPr preferRelativeResize="0"/>
          <p:nvPr/>
        </p:nvPicPr>
        <p:blipFill rotWithShape="1">
          <a:blip r:embed="rId6">
            <a:alphaModFix/>
          </a:blip>
          <a:srcRect b="29914" l="25512" r="24205" t="35768"/>
          <a:stretch/>
        </p:blipFill>
        <p:spPr>
          <a:xfrm>
            <a:off x="7636425" y="5329500"/>
            <a:ext cx="2901450" cy="1399325"/>
          </a:xfrm>
          <a:prstGeom prst="rect">
            <a:avLst/>
          </a:prstGeom>
          <a:noFill/>
          <a:ln>
            <a:noFill/>
          </a:ln>
        </p:spPr>
      </p:pic>
      <p:pic>
        <p:nvPicPr>
          <p:cNvPr id="224" name="Google Shape;224;p30"/>
          <p:cNvPicPr preferRelativeResize="0"/>
          <p:nvPr/>
        </p:nvPicPr>
        <p:blipFill>
          <a:blip r:embed="rId7">
            <a:alphaModFix/>
          </a:blip>
          <a:stretch>
            <a:fillRect/>
          </a:stretch>
        </p:blipFill>
        <p:spPr>
          <a:xfrm>
            <a:off x="7558850" y="3842200"/>
            <a:ext cx="3071875" cy="148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grpSp>
        <p:nvGrpSpPr>
          <p:cNvPr id="74" name="Google Shape;74;p14"/>
          <p:cNvGrpSpPr/>
          <p:nvPr/>
        </p:nvGrpSpPr>
        <p:grpSpPr>
          <a:xfrm>
            <a:off x="120091" y="672948"/>
            <a:ext cx="11951818" cy="21900"/>
            <a:chOff x="0" y="1041308"/>
            <a:chExt cx="12192000" cy="21900"/>
          </a:xfrm>
        </p:grpSpPr>
        <p:cxnSp>
          <p:nvCxnSpPr>
            <p:cNvPr id="75" name="Google Shape;75;p14"/>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76" name="Google Shape;76;p14"/>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77" name="Google Shape;77;p14"/>
          <p:cNvSpPr/>
          <p:nvPr/>
        </p:nvSpPr>
        <p:spPr>
          <a:xfrm>
            <a:off x="635310" y="110152"/>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300">
                <a:latin typeface="Georgia"/>
                <a:ea typeface="Georgia"/>
                <a:cs typeface="Georgia"/>
                <a:sym typeface="Georgia"/>
              </a:rPr>
              <a:t>Outline of presentation</a:t>
            </a:r>
            <a:endParaRPr sz="1500">
              <a:latin typeface="Georgia"/>
              <a:ea typeface="Georgia"/>
              <a:cs typeface="Georgia"/>
              <a:sym typeface="Georgia"/>
            </a:endParaRPr>
          </a:p>
        </p:txBody>
      </p:sp>
      <p:sp>
        <p:nvSpPr>
          <p:cNvPr id="78" name="Google Shape;78;p14"/>
          <p:cNvSpPr txBox="1"/>
          <p:nvPr/>
        </p:nvSpPr>
        <p:spPr>
          <a:xfrm>
            <a:off x="1067825" y="1750525"/>
            <a:ext cx="10308000" cy="4032900"/>
          </a:xfrm>
          <a:prstGeom prst="rect">
            <a:avLst/>
          </a:prstGeom>
          <a:noFill/>
          <a:ln>
            <a:noFill/>
          </a:ln>
        </p:spPr>
        <p:txBody>
          <a:bodyPr anchorCtr="0" anchor="t" bIns="91425" lIns="91425" spcFirstLastPara="1" rIns="91425" wrap="square" tIns="91425">
            <a:spAutoFit/>
          </a:bodyPr>
          <a:lstStyle/>
          <a:p>
            <a:pPr indent="-290195" lvl="0" marL="144145" rtl="0" algn="just">
              <a:spcBef>
                <a:spcPts val="800"/>
              </a:spcBef>
              <a:spcAft>
                <a:spcPts val="0"/>
              </a:spcAft>
              <a:buClr>
                <a:schemeClr val="dk1"/>
              </a:buClr>
              <a:buSzPts val="2300"/>
              <a:buFont typeface="Times New Roman"/>
              <a:buChar char="●"/>
            </a:pPr>
            <a:r>
              <a:rPr b="1" sz="2300">
                <a:solidFill>
                  <a:schemeClr val="dk1"/>
                </a:solidFill>
                <a:latin typeface="Georgia"/>
                <a:ea typeface="Georgia"/>
                <a:cs typeface="Georgia"/>
                <a:sym typeface="Georgia"/>
              </a:rPr>
              <a:t>Data preparation</a:t>
            </a:r>
            <a:endParaRPr sz="2300">
              <a:solidFill>
                <a:schemeClr val="dk1"/>
              </a:solidFill>
              <a:latin typeface="Georgia"/>
              <a:ea typeface="Georgia"/>
              <a:cs typeface="Georgia"/>
              <a:sym typeface="Georgia"/>
            </a:endParaRPr>
          </a:p>
          <a:p>
            <a:pPr indent="0" lvl="0" marL="144145" rtl="0" algn="just">
              <a:spcBef>
                <a:spcPts val="800"/>
              </a:spcBef>
              <a:spcAft>
                <a:spcPts val="0"/>
              </a:spcAft>
              <a:buNone/>
            </a:pPr>
            <a:r>
              <a:t/>
            </a:r>
            <a:endParaRPr sz="2300">
              <a:solidFill>
                <a:schemeClr val="dk1"/>
              </a:solidFill>
              <a:latin typeface="Georgia"/>
              <a:ea typeface="Georgia"/>
              <a:cs typeface="Georgia"/>
              <a:sym typeface="Georgia"/>
            </a:endParaRPr>
          </a:p>
          <a:p>
            <a:pPr indent="-290195" lvl="0" marL="144145" rtl="0" algn="just">
              <a:spcBef>
                <a:spcPts val="0"/>
              </a:spcBef>
              <a:spcAft>
                <a:spcPts val="0"/>
              </a:spcAft>
              <a:buClr>
                <a:schemeClr val="dk1"/>
              </a:buClr>
              <a:buSzPts val="2300"/>
              <a:buFont typeface="Times New Roman"/>
              <a:buChar char="●"/>
            </a:pPr>
            <a:r>
              <a:rPr b="1" sz="2300">
                <a:solidFill>
                  <a:schemeClr val="dk1"/>
                </a:solidFill>
                <a:latin typeface="Georgia"/>
                <a:ea typeface="Georgia"/>
                <a:cs typeface="Georgia"/>
                <a:sym typeface="Georgia"/>
              </a:rPr>
              <a:t>SrpCNNEL model </a:t>
            </a:r>
            <a:endParaRPr b="1" sz="2300">
              <a:solidFill>
                <a:schemeClr val="dk1"/>
              </a:solidFill>
              <a:latin typeface="Georgia"/>
              <a:ea typeface="Georgia"/>
              <a:cs typeface="Georgia"/>
              <a:sym typeface="Georgia"/>
            </a:endParaRPr>
          </a:p>
          <a:p>
            <a:pPr indent="-290194" lvl="3" marL="575945" rtl="0" algn="just">
              <a:spcBef>
                <a:spcPts val="0"/>
              </a:spcBef>
              <a:spcAft>
                <a:spcPts val="0"/>
              </a:spcAft>
              <a:buClr>
                <a:schemeClr val="dk1"/>
              </a:buClr>
              <a:buSzPts val="2300"/>
              <a:buFont typeface="Georgia"/>
              <a:buChar char="▪"/>
            </a:pPr>
            <a:r>
              <a:rPr b="1" sz="2300">
                <a:solidFill>
                  <a:schemeClr val="dk1"/>
                </a:solidFill>
                <a:latin typeface="Georgia"/>
                <a:ea typeface="Georgia"/>
                <a:cs typeface="Georgia"/>
                <a:sym typeface="Georgia"/>
              </a:rPr>
              <a:t>text annotation</a:t>
            </a:r>
            <a:endParaRPr b="1" sz="2300">
              <a:solidFill>
                <a:schemeClr val="dk1"/>
              </a:solidFill>
              <a:latin typeface="Georgia"/>
              <a:ea typeface="Georgia"/>
              <a:cs typeface="Georgia"/>
              <a:sym typeface="Georgia"/>
            </a:endParaRPr>
          </a:p>
          <a:p>
            <a:pPr indent="-290194" lvl="3" marL="575945" rtl="0" algn="just">
              <a:spcBef>
                <a:spcPts val="0"/>
              </a:spcBef>
              <a:spcAft>
                <a:spcPts val="0"/>
              </a:spcAft>
              <a:buClr>
                <a:schemeClr val="dk1"/>
              </a:buClr>
              <a:buSzPts val="2300"/>
              <a:buFont typeface="Times New Roman"/>
              <a:buChar char="▪"/>
            </a:pPr>
            <a:r>
              <a:rPr b="1" sz="2300">
                <a:solidFill>
                  <a:schemeClr val="dk1"/>
                </a:solidFill>
                <a:latin typeface="Georgia"/>
                <a:ea typeface="Georgia"/>
                <a:cs typeface="Georgia"/>
                <a:sym typeface="Georgia"/>
              </a:rPr>
              <a:t>knowledge base development</a:t>
            </a:r>
            <a:endParaRPr b="1" sz="2300">
              <a:solidFill>
                <a:schemeClr val="dk1"/>
              </a:solidFill>
              <a:latin typeface="Georgia"/>
              <a:ea typeface="Georgia"/>
              <a:cs typeface="Georgia"/>
              <a:sym typeface="Georgia"/>
            </a:endParaRPr>
          </a:p>
          <a:p>
            <a:pPr indent="-290194" lvl="3" marL="575945" rtl="0" algn="just">
              <a:spcBef>
                <a:spcPts val="0"/>
              </a:spcBef>
              <a:spcAft>
                <a:spcPts val="0"/>
              </a:spcAft>
              <a:buClr>
                <a:schemeClr val="dk1"/>
              </a:buClr>
              <a:buSzPts val="2300"/>
              <a:buFont typeface="Georgia"/>
              <a:buChar char="▪"/>
            </a:pPr>
            <a:r>
              <a:rPr b="1" sz="2300">
                <a:solidFill>
                  <a:schemeClr val="dk1"/>
                </a:solidFill>
                <a:latin typeface="Georgia"/>
                <a:ea typeface="Georgia"/>
                <a:cs typeface="Georgia"/>
                <a:sym typeface="Georgia"/>
              </a:rPr>
              <a:t>training</a:t>
            </a:r>
            <a:endParaRPr b="1" sz="2300">
              <a:solidFill>
                <a:schemeClr val="dk1"/>
              </a:solidFill>
              <a:latin typeface="Georgia"/>
              <a:ea typeface="Georgia"/>
              <a:cs typeface="Georgia"/>
              <a:sym typeface="Georgia"/>
            </a:endParaRPr>
          </a:p>
          <a:p>
            <a:pPr indent="0" lvl="0" marL="144145" rtl="0" algn="just">
              <a:spcBef>
                <a:spcPts val="0"/>
              </a:spcBef>
              <a:spcAft>
                <a:spcPts val="0"/>
              </a:spcAft>
              <a:buNone/>
            </a:pPr>
            <a:r>
              <a:t/>
            </a:r>
            <a:endParaRPr sz="2300">
              <a:solidFill>
                <a:schemeClr val="dk1"/>
              </a:solidFill>
              <a:latin typeface="Georgia"/>
              <a:ea typeface="Georgia"/>
              <a:cs typeface="Georgia"/>
              <a:sym typeface="Georgia"/>
            </a:endParaRPr>
          </a:p>
          <a:p>
            <a:pPr indent="-290195" lvl="0" marL="144145" rtl="0" algn="just">
              <a:spcBef>
                <a:spcPts val="0"/>
              </a:spcBef>
              <a:spcAft>
                <a:spcPts val="0"/>
              </a:spcAft>
              <a:buClr>
                <a:schemeClr val="dk1"/>
              </a:buClr>
              <a:buSzPts val="2300"/>
              <a:buFont typeface="Times New Roman"/>
              <a:buChar char="●"/>
            </a:pPr>
            <a:r>
              <a:rPr b="1" sz="2300">
                <a:solidFill>
                  <a:schemeClr val="dk1"/>
                </a:solidFill>
                <a:latin typeface="Georgia"/>
                <a:ea typeface="Georgia"/>
                <a:cs typeface="Georgia"/>
                <a:sym typeface="Georgia"/>
              </a:rPr>
              <a:t>Evaluation</a:t>
            </a:r>
            <a:endParaRPr b="1" sz="2300">
              <a:solidFill>
                <a:schemeClr val="dk1"/>
              </a:solidFill>
              <a:latin typeface="Georgia"/>
              <a:ea typeface="Georgia"/>
              <a:cs typeface="Georgia"/>
              <a:sym typeface="Georgia"/>
            </a:endParaRPr>
          </a:p>
          <a:p>
            <a:pPr indent="0" lvl="0" marL="144145" rtl="0" algn="just">
              <a:spcBef>
                <a:spcPts val="800"/>
              </a:spcBef>
              <a:spcAft>
                <a:spcPts val="0"/>
              </a:spcAft>
              <a:buNone/>
            </a:pPr>
            <a:r>
              <a:t/>
            </a:r>
            <a:endParaRPr b="1" sz="2300">
              <a:solidFill>
                <a:schemeClr val="dk1"/>
              </a:solidFill>
              <a:latin typeface="Georgia"/>
              <a:ea typeface="Georgia"/>
              <a:cs typeface="Georgia"/>
              <a:sym typeface="Georgia"/>
            </a:endParaRPr>
          </a:p>
          <a:p>
            <a:pPr indent="-290195" lvl="0" marL="144145" rtl="0" algn="just">
              <a:spcBef>
                <a:spcPts val="800"/>
              </a:spcBef>
              <a:spcAft>
                <a:spcPts val="800"/>
              </a:spcAft>
              <a:buClr>
                <a:schemeClr val="dk1"/>
              </a:buClr>
              <a:buSzPts val="2300"/>
              <a:buFont typeface="Georgia"/>
              <a:buChar char="●"/>
            </a:pPr>
            <a:r>
              <a:rPr b="1" sz="2300">
                <a:solidFill>
                  <a:schemeClr val="dk1"/>
                </a:solidFill>
                <a:latin typeface="Georgia"/>
                <a:ea typeface="Georgia"/>
                <a:cs typeface="Georgia"/>
                <a:sym typeface="Georgia"/>
              </a:rPr>
              <a:t>Applications</a:t>
            </a:r>
            <a:endParaRPr b="1" sz="2300">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p:nvPr/>
        </p:nvSpPr>
        <p:spPr>
          <a:xfrm>
            <a:off x="635310" y="110152"/>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200">
                <a:latin typeface="Georgia"/>
                <a:ea typeface="Georgia"/>
                <a:cs typeface="Georgia"/>
                <a:sym typeface="Georgia"/>
              </a:rPr>
              <a:t>Dataset overview</a:t>
            </a:r>
            <a:endParaRPr>
              <a:latin typeface="Georgia"/>
              <a:ea typeface="Georgia"/>
              <a:cs typeface="Georgia"/>
              <a:sym typeface="Georgia"/>
            </a:endParaRPr>
          </a:p>
        </p:txBody>
      </p:sp>
      <p:grpSp>
        <p:nvGrpSpPr>
          <p:cNvPr id="84" name="Google Shape;84;p15"/>
          <p:cNvGrpSpPr/>
          <p:nvPr/>
        </p:nvGrpSpPr>
        <p:grpSpPr>
          <a:xfrm>
            <a:off x="120091" y="672948"/>
            <a:ext cx="11951818" cy="21900"/>
            <a:chOff x="0" y="1041308"/>
            <a:chExt cx="12192000" cy="21900"/>
          </a:xfrm>
        </p:grpSpPr>
        <p:cxnSp>
          <p:nvCxnSpPr>
            <p:cNvPr id="85" name="Google Shape;85;p15"/>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86" name="Google Shape;86;p15"/>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87" name="Google Shape;87;p15"/>
          <p:cNvSpPr txBox="1"/>
          <p:nvPr/>
        </p:nvSpPr>
        <p:spPr>
          <a:xfrm>
            <a:off x="1005450" y="902000"/>
            <a:ext cx="10181100" cy="515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sz="1700">
                <a:latin typeface="Georgia"/>
                <a:ea typeface="Georgia"/>
                <a:cs typeface="Georgia"/>
                <a:sym typeface="Georgia"/>
              </a:rPr>
              <a:t>Data Diversity:</a:t>
            </a:r>
            <a:endParaRPr b="1" sz="1700">
              <a:latin typeface="Georgia"/>
              <a:ea typeface="Georgia"/>
              <a:cs typeface="Georgia"/>
              <a:sym typeface="Georgia"/>
            </a:endParaRPr>
          </a:p>
          <a:p>
            <a:pPr indent="0" lvl="0" marL="0" rtl="0" algn="l">
              <a:spcBef>
                <a:spcPts val="0"/>
              </a:spcBef>
              <a:spcAft>
                <a:spcPts val="0"/>
              </a:spcAft>
              <a:buNone/>
            </a:pPr>
            <a:r>
              <a:t/>
            </a:r>
            <a:endParaRPr sz="1700">
              <a:latin typeface="Georgia"/>
              <a:ea typeface="Georgia"/>
              <a:cs typeface="Georgia"/>
              <a:sym typeface="Georgia"/>
            </a:endParaRPr>
          </a:p>
          <a:p>
            <a:pPr indent="-336550" lvl="0" marL="457200" rtl="0" algn="l">
              <a:spcBef>
                <a:spcPts val="0"/>
              </a:spcBef>
              <a:spcAft>
                <a:spcPts val="0"/>
              </a:spcAft>
              <a:buSzPts val="1700"/>
              <a:buFont typeface="Georgia"/>
              <a:buAutoNum type="arabicPeriod"/>
            </a:pPr>
            <a:r>
              <a:rPr sz="1700">
                <a:latin typeface="Georgia"/>
                <a:ea typeface="Georgia"/>
                <a:cs typeface="Georgia"/>
                <a:sym typeface="Georgia"/>
              </a:rPr>
              <a:t>The dataset includes data from various domains, such as </a:t>
            </a:r>
            <a:r>
              <a:rPr b="1" sz="1700">
                <a:latin typeface="Georgia"/>
                <a:ea typeface="Georgia"/>
                <a:cs typeface="Georgia"/>
                <a:sym typeface="Georgia"/>
              </a:rPr>
              <a:t>literary texts, legal documents, and automatically generated sentences from the Wikidata knowledge base and Leximirka (https://leximirka.jerteh.rs/)</a:t>
            </a:r>
            <a:r>
              <a:rPr sz="1700">
                <a:latin typeface="Georgia"/>
                <a:ea typeface="Georgia"/>
                <a:cs typeface="Georgia"/>
                <a:sym typeface="Georgia"/>
              </a:rPr>
              <a:t>.</a:t>
            </a:r>
            <a:endParaRPr sz="1700">
              <a:latin typeface="Georgia"/>
              <a:ea typeface="Georgia"/>
              <a:cs typeface="Georgia"/>
              <a:sym typeface="Georgia"/>
            </a:endParaRPr>
          </a:p>
          <a:p>
            <a:pPr indent="-336550" lvl="0" marL="457200" rtl="0" algn="l">
              <a:spcBef>
                <a:spcPts val="0"/>
              </a:spcBef>
              <a:spcAft>
                <a:spcPts val="0"/>
              </a:spcAft>
              <a:buSzPts val="1700"/>
              <a:buFont typeface="Georgia"/>
              <a:buAutoNum type="arabicPeriod"/>
            </a:pPr>
            <a:r>
              <a:rPr sz="1700">
                <a:latin typeface="Georgia"/>
                <a:ea typeface="Georgia"/>
                <a:cs typeface="Georgia"/>
                <a:sym typeface="Georgia"/>
              </a:rPr>
              <a:t>This diversity ensures the model can handle a wide range of writing styles and sentence structures, allowing for better generalization across different contexts.</a:t>
            </a:r>
            <a:endParaRPr sz="1700">
              <a:latin typeface="Georgia"/>
              <a:ea typeface="Georgia"/>
              <a:cs typeface="Georgia"/>
              <a:sym typeface="Georgia"/>
            </a:endParaRPr>
          </a:p>
          <a:p>
            <a:pPr indent="0" lvl="0" marL="0" rtl="0" algn="l">
              <a:spcBef>
                <a:spcPts val="0"/>
              </a:spcBef>
              <a:spcAft>
                <a:spcPts val="0"/>
              </a:spcAft>
              <a:buNone/>
            </a:pPr>
            <a:r>
              <a:t/>
            </a:r>
            <a:endParaRPr b="1" sz="1700">
              <a:latin typeface="Georgia"/>
              <a:ea typeface="Georgia"/>
              <a:cs typeface="Georgia"/>
              <a:sym typeface="Georgia"/>
            </a:endParaRPr>
          </a:p>
          <a:p>
            <a:pPr indent="0" lvl="0" marL="0" rtl="0" algn="l">
              <a:spcBef>
                <a:spcPts val="0"/>
              </a:spcBef>
              <a:spcAft>
                <a:spcPts val="0"/>
              </a:spcAft>
              <a:buNone/>
            </a:pPr>
            <a:r>
              <a:rPr b="1" sz="1700">
                <a:latin typeface="Georgia"/>
                <a:ea typeface="Georgia"/>
                <a:cs typeface="Georgia"/>
                <a:sym typeface="Georgia"/>
              </a:rPr>
              <a:t>Entity Categories:</a:t>
            </a:r>
            <a:endParaRPr b="1" sz="1700">
              <a:latin typeface="Georgia"/>
              <a:ea typeface="Georgia"/>
              <a:cs typeface="Georgia"/>
              <a:sym typeface="Georgia"/>
            </a:endParaRPr>
          </a:p>
          <a:p>
            <a:pPr indent="0" lvl="0" marL="0" rtl="0" algn="l">
              <a:spcBef>
                <a:spcPts val="0"/>
              </a:spcBef>
              <a:spcAft>
                <a:spcPts val="0"/>
              </a:spcAft>
              <a:buNone/>
            </a:pPr>
            <a:r>
              <a:t/>
            </a:r>
            <a:endParaRPr sz="1700">
              <a:latin typeface="Georgia"/>
              <a:ea typeface="Georgia"/>
              <a:cs typeface="Georgia"/>
              <a:sym typeface="Georgia"/>
            </a:endParaRPr>
          </a:p>
          <a:p>
            <a:pPr indent="-336550" lvl="0" marL="457200" rtl="0" algn="l">
              <a:spcBef>
                <a:spcPts val="0"/>
              </a:spcBef>
              <a:spcAft>
                <a:spcPts val="0"/>
              </a:spcAft>
              <a:buSzPts val="1700"/>
              <a:buFont typeface="Georgia"/>
              <a:buAutoNum type="arabicPeriod"/>
            </a:pPr>
            <a:r>
              <a:rPr sz="1700">
                <a:latin typeface="Georgia"/>
                <a:ea typeface="Georgia"/>
                <a:cs typeface="Georgia"/>
                <a:sym typeface="Georgia"/>
              </a:rPr>
              <a:t>The dataset covers seven main entity types: </a:t>
            </a:r>
            <a:endParaRPr sz="1700">
              <a:latin typeface="Georgia"/>
              <a:ea typeface="Georgia"/>
              <a:cs typeface="Georgia"/>
              <a:sym typeface="Georgia"/>
            </a:endParaRPr>
          </a:p>
          <a:p>
            <a:pPr indent="0" lvl="0" marL="457200" rtl="0" algn="l">
              <a:spcBef>
                <a:spcPts val="0"/>
              </a:spcBef>
              <a:spcAft>
                <a:spcPts val="0"/>
              </a:spcAft>
              <a:buNone/>
            </a:pPr>
            <a:r>
              <a:rPr sz="1700">
                <a:latin typeface="Georgia"/>
                <a:ea typeface="Georgia"/>
                <a:cs typeface="Georgia"/>
                <a:sym typeface="Georgia"/>
              </a:rPr>
              <a:t>persons (PERS),  locations (LOC), organizations (ORG),</a:t>
            </a:r>
            <a:endParaRPr sz="1700">
              <a:latin typeface="Georgia"/>
              <a:ea typeface="Georgia"/>
              <a:cs typeface="Georgia"/>
              <a:sym typeface="Georgia"/>
            </a:endParaRPr>
          </a:p>
          <a:p>
            <a:pPr indent="0" lvl="0" marL="457200" rtl="0" algn="l">
              <a:spcBef>
                <a:spcPts val="0"/>
              </a:spcBef>
              <a:spcAft>
                <a:spcPts val="0"/>
              </a:spcAft>
              <a:buNone/>
            </a:pPr>
            <a:r>
              <a:rPr sz="1700">
                <a:latin typeface="Georgia"/>
                <a:ea typeface="Georgia"/>
                <a:cs typeface="Georgia"/>
                <a:sym typeface="Georgia"/>
              </a:rPr>
              <a:t>professions (ROLE), works of art (WORK),</a:t>
            </a:r>
            <a:endParaRPr sz="1700">
              <a:latin typeface="Georgia"/>
              <a:ea typeface="Georgia"/>
              <a:cs typeface="Georgia"/>
              <a:sym typeface="Georgia"/>
            </a:endParaRPr>
          </a:p>
          <a:p>
            <a:pPr indent="0" lvl="0" marL="457200" rtl="0" algn="l">
              <a:spcBef>
                <a:spcPts val="0"/>
              </a:spcBef>
              <a:spcAft>
                <a:spcPts val="0"/>
              </a:spcAft>
              <a:buNone/>
            </a:pPr>
            <a:r>
              <a:rPr sz="1700">
                <a:latin typeface="Georgia"/>
                <a:ea typeface="Georgia"/>
                <a:cs typeface="Georgia"/>
                <a:sym typeface="Georgia"/>
              </a:rPr>
              <a:t>demonyms (DEMO), and events (EVENT).</a:t>
            </a:r>
            <a:endParaRPr sz="1700">
              <a:latin typeface="Georgia"/>
              <a:ea typeface="Georgia"/>
              <a:cs typeface="Georgia"/>
              <a:sym typeface="Georgia"/>
            </a:endParaRPr>
          </a:p>
          <a:p>
            <a:pPr indent="0" lvl="0" marL="0" rtl="0" algn="l">
              <a:spcBef>
                <a:spcPts val="0"/>
              </a:spcBef>
              <a:spcAft>
                <a:spcPts val="0"/>
              </a:spcAft>
              <a:buNone/>
            </a:pPr>
            <a:r>
              <a:t/>
            </a:r>
            <a:endParaRPr sz="1700">
              <a:latin typeface="Georgia"/>
              <a:ea typeface="Georgia"/>
              <a:cs typeface="Georgia"/>
              <a:sym typeface="Georgia"/>
            </a:endParaRPr>
          </a:p>
          <a:p>
            <a:pPr indent="0" lvl="0" marL="0" rtl="0" algn="l">
              <a:spcBef>
                <a:spcPts val="0"/>
              </a:spcBef>
              <a:spcAft>
                <a:spcPts val="0"/>
              </a:spcAft>
              <a:buNone/>
            </a:pPr>
            <a:r>
              <a:rPr b="1" sz="1700">
                <a:latin typeface="Georgia"/>
                <a:ea typeface="Georgia"/>
                <a:cs typeface="Georgia"/>
                <a:sym typeface="Georgia"/>
              </a:rPr>
              <a:t>Entity Distribution:</a:t>
            </a:r>
            <a:endParaRPr b="1" sz="1700">
              <a:latin typeface="Georgia"/>
              <a:ea typeface="Georgia"/>
              <a:cs typeface="Georgia"/>
              <a:sym typeface="Georgia"/>
            </a:endParaRPr>
          </a:p>
          <a:p>
            <a:pPr indent="0" lvl="0" marL="0" rtl="0" algn="l">
              <a:spcBef>
                <a:spcPts val="0"/>
              </a:spcBef>
              <a:spcAft>
                <a:spcPts val="0"/>
              </a:spcAft>
              <a:buNone/>
            </a:pPr>
            <a:r>
              <a:t/>
            </a:r>
            <a:endParaRPr sz="1700">
              <a:latin typeface="Georgia"/>
              <a:ea typeface="Georgia"/>
              <a:cs typeface="Georgia"/>
              <a:sym typeface="Georgia"/>
            </a:endParaRPr>
          </a:p>
          <a:p>
            <a:pPr indent="-336550" lvl="0" marL="457200" rtl="0" algn="l">
              <a:spcBef>
                <a:spcPts val="0"/>
              </a:spcBef>
              <a:spcAft>
                <a:spcPts val="0"/>
              </a:spcAft>
              <a:buSzPts val="1700"/>
              <a:buFont typeface="Georgia"/>
              <a:buAutoNum type="arabicPeriod"/>
            </a:pPr>
            <a:r>
              <a:rPr sz="1700">
                <a:latin typeface="Georgia"/>
                <a:ea typeface="Georgia"/>
                <a:cs typeface="Georgia"/>
                <a:sym typeface="Georgia"/>
              </a:rPr>
              <a:t>Locations make up the majority of entities in the dataset, </a:t>
            </a:r>
            <a:endParaRPr sz="1700">
              <a:latin typeface="Georgia"/>
              <a:ea typeface="Georgia"/>
              <a:cs typeface="Georgia"/>
              <a:sym typeface="Georgia"/>
            </a:endParaRPr>
          </a:p>
          <a:p>
            <a:pPr indent="0" lvl="0" marL="457200" rtl="0" algn="l">
              <a:spcBef>
                <a:spcPts val="0"/>
              </a:spcBef>
              <a:spcAft>
                <a:spcPts val="0"/>
              </a:spcAft>
              <a:buNone/>
            </a:pPr>
            <a:r>
              <a:rPr sz="1700">
                <a:latin typeface="Georgia"/>
                <a:ea typeface="Georgia"/>
                <a:cs typeface="Georgia"/>
                <a:sym typeface="Georgia"/>
              </a:rPr>
              <a:t>as they are the primary focus of this research.</a:t>
            </a:r>
            <a:endParaRPr sz="1700">
              <a:latin typeface="Georgia"/>
              <a:ea typeface="Georgia"/>
              <a:cs typeface="Georgia"/>
              <a:sym typeface="Georgia"/>
            </a:endParaRPr>
          </a:p>
        </p:txBody>
      </p:sp>
      <p:pic>
        <p:nvPicPr>
          <p:cNvPr id="88" name="Google Shape;88;p15"/>
          <p:cNvPicPr preferRelativeResize="0"/>
          <p:nvPr/>
        </p:nvPicPr>
        <p:blipFill>
          <a:blip r:embed="rId3">
            <a:alphaModFix/>
          </a:blip>
          <a:stretch>
            <a:fillRect/>
          </a:stretch>
        </p:blipFill>
        <p:spPr>
          <a:xfrm>
            <a:off x="7061750" y="2763575"/>
            <a:ext cx="5010150" cy="3714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876450" y="872550"/>
            <a:ext cx="10128900" cy="45759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Clr>
                <a:schemeClr val="dk1"/>
              </a:buClr>
              <a:buSzPts val="1100"/>
              <a:buFont typeface="Arial"/>
              <a:buNone/>
            </a:pPr>
            <a:r>
              <a:rPr b="1" sz="1850">
                <a:latin typeface="Georgia"/>
                <a:ea typeface="Georgia"/>
                <a:cs typeface="Georgia"/>
                <a:sym typeface="Georgia"/>
              </a:rPr>
              <a:t>Chalange:</a:t>
            </a:r>
            <a:endParaRPr b="1" sz="185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5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sz="1850">
                <a:latin typeface="Georgia"/>
                <a:ea typeface="Georgia"/>
                <a:cs typeface="Georgia"/>
                <a:sym typeface="Georgia"/>
              </a:rPr>
              <a:t>Serbian language has the rich inflectional morphology.</a:t>
            </a:r>
            <a:r>
              <a:rPr b="1" sz="1850">
                <a:latin typeface="Georgia"/>
                <a:ea typeface="Georgia"/>
                <a:cs typeface="Georgia"/>
                <a:sym typeface="Georgia"/>
              </a:rPr>
              <a:t> </a:t>
            </a:r>
            <a:endParaRPr b="1" sz="185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b="1" sz="185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b="1" sz="1850">
                <a:latin typeface="Georgia"/>
                <a:ea typeface="Georgia"/>
                <a:cs typeface="Georgia"/>
                <a:sym typeface="Georgia"/>
              </a:rPr>
              <a:t>Handling of Inflections:</a:t>
            </a:r>
            <a:endParaRPr b="1" sz="185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50">
              <a:latin typeface="Georgia"/>
              <a:ea typeface="Georgia"/>
              <a:cs typeface="Georgia"/>
              <a:sym typeface="Georgia"/>
            </a:endParaRPr>
          </a:p>
          <a:p>
            <a:pPr indent="0" lvl="0" marL="0" rtl="0" algn="l">
              <a:spcBef>
                <a:spcPts val="0"/>
              </a:spcBef>
              <a:spcAft>
                <a:spcPts val="0"/>
              </a:spcAft>
              <a:buNone/>
            </a:pPr>
            <a:r>
              <a:rPr sz="1850">
                <a:latin typeface="Georgia"/>
                <a:ea typeface="Georgia"/>
                <a:cs typeface="Georgia"/>
                <a:sym typeface="Georgia"/>
              </a:rPr>
              <a:t>The dataset includes inflected forms of entities, which is critical for Serbian due to its complex morphological structure. This helps the model link entities in various grammatical cases to their canonical forms in the knowledge base.</a:t>
            </a:r>
            <a:endParaRPr sz="185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5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b="1" sz="1850">
                <a:latin typeface="Georgia"/>
                <a:ea typeface="Georgia"/>
                <a:cs typeface="Georgia"/>
                <a:sym typeface="Georgia"/>
              </a:rPr>
              <a:t>Synthetic Data:</a:t>
            </a:r>
            <a:endParaRPr b="1" sz="185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5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sz="1850">
                <a:latin typeface="Georgia"/>
                <a:ea typeface="Georgia"/>
                <a:cs typeface="Georgia"/>
                <a:sym typeface="Georgia"/>
              </a:rPr>
              <a:t>Synthetic sentences were generated to cover all grammatical cases and ensure better entity recognition, for locations, organizations, and persons.</a:t>
            </a:r>
            <a:endParaRPr sz="18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p:nvPr/>
        </p:nvSpPr>
        <p:spPr>
          <a:xfrm>
            <a:off x="635310" y="110152"/>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200">
                <a:latin typeface="Georgia"/>
                <a:ea typeface="Georgia"/>
                <a:cs typeface="Georgia"/>
                <a:sym typeface="Georgia"/>
              </a:rPr>
              <a:t>DATA PREPARATION</a:t>
            </a:r>
            <a:endParaRPr>
              <a:latin typeface="Georgia"/>
              <a:ea typeface="Georgia"/>
              <a:cs typeface="Georgia"/>
              <a:sym typeface="Georgia"/>
            </a:endParaRPr>
          </a:p>
        </p:txBody>
      </p:sp>
      <p:grpSp>
        <p:nvGrpSpPr>
          <p:cNvPr id="99" name="Google Shape;99;p17"/>
          <p:cNvGrpSpPr/>
          <p:nvPr/>
        </p:nvGrpSpPr>
        <p:grpSpPr>
          <a:xfrm>
            <a:off x="120091" y="672948"/>
            <a:ext cx="11951818" cy="21900"/>
            <a:chOff x="0" y="1041308"/>
            <a:chExt cx="12192000" cy="21900"/>
          </a:xfrm>
        </p:grpSpPr>
        <p:cxnSp>
          <p:nvCxnSpPr>
            <p:cNvPr id="100" name="Google Shape;100;p17"/>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01" name="Google Shape;101;p17"/>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102" name="Google Shape;102;p17"/>
          <p:cNvSpPr txBox="1"/>
          <p:nvPr/>
        </p:nvSpPr>
        <p:spPr>
          <a:xfrm>
            <a:off x="1166325" y="1277750"/>
            <a:ext cx="10255800" cy="1179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sz="2000">
                <a:solidFill>
                  <a:schemeClr val="dk1"/>
                </a:solidFill>
                <a:latin typeface="Georgia"/>
                <a:ea typeface="Georgia"/>
                <a:cs typeface="Georgia"/>
                <a:sym typeface="Georgia"/>
              </a:rPr>
              <a:t>Synthetic dataset </a:t>
            </a:r>
            <a:r>
              <a:rPr sz="2000">
                <a:solidFill>
                  <a:schemeClr val="dk1"/>
                </a:solidFill>
                <a:latin typeface="Georgia"/>
                <a:ea typeface="Georgia"/>
                <a:cs typeface="Georgia"/>
                <a:sym typeface="Georgia"/>
              </a:rPr>
              <a:t>with inflected forms to ensure that all inflected forms of the mentioned entity in the text are linked with the same item in the KB. For instance, </a:t>
            </a:r>
            <a:r>
              <a:rPr b="1" sz="2000">
                <a:solidFill>
                  <a:schemeClr val="dk1"/>
                </a:solidFill>
                <a:latin typeface="Georgia"/>
                <a:ea typeface="Georgia"/>
                <a:cs typeface="Georgia"/>
                <a:sym typeface="Georgia"/>
              </a:rPr>
              <a:t>Beograda</a:t>
            </a:r>
            <a:r>
              <a:rPr sz="2000">
                <a:solidFill>
                  <a:schemeClr val="dk1"/>
                </a:solidFill>
                <a:latin typeface="Georgia"/>
                <a:ea typeface="Georgia"/>
                <a:cs typeface="Georgia"/>
                <a:sym typeface="Georgia"/>
              </a:rPr>
              <a:t>, </a:t>
            </a:r>
            <a:r>
              <a:rPr b="1" sz="2000">
                <a:solidFill>
                  <a:schemeClr val="dk1"/>
                </a:solidFill>
                <a:latin typeface="Georgia"/>
                <a:ea typeface="Georgia"/>
                <a:cs typeface="Georgia"/>
                <a:sym typeface="Georgia"/>
              </a:rPr>
              <a:t>Beogradu</a:t>
            </a:r>
            <a:r>
              <a:rPr sz="2000">
                <a:solidFill>
                  <a:schemeClr val="dk1"/>
                </a:solidFill>
                <a:latin typeface="Georgia"/>
                <a:ea typeface="Georgia"/>
                <a:cs typeface="Georgia"/>
                <a:sym typeface="Georgia"/>
              </a:rPr>
              <a:t>, or </a:t>
            </a:r>
            <a:r>
              <a:rPr b="1" sz="2000">
                <a:solidFill>
                  <a:schemeClr val="dk1"/>
                </a:solidFill>
                <a:latin typeface="Georgia"/>
                <a:ea typeface="Georgia"/>
                <a:cs typeface="Georgia"/>
                <a:sym typeface="Georgia"/>
              </a:rPr>
              <a:t>Beogradom </a:t>
            </a:r>
            <a:r>
              <a:rPr sz="2000">
                <a:solidFill>
                  <a:schemeClr val="dk1"/>
                </a:solidFill>
                <a:latin typeface="Georgia"/>
                <a:ea typeface="Georgia"/>
                <a:cs typeface="Georgia"/>
                <a:sym typeface="Georgia"/>
              </a:rPr>
              <a:t>are linked to the item </a:t>
            </a:r>
            <a:r>
              <a:rPr b="1" sz="2000">
                <a:solidFill>
                  <a:schemeClr val="dk1"/>
                </a:solidFill>
                <a:latin typeface="Georgia"/>
                <a:ea typeface="Georgia"/>
                <a:cs typeface="Georgia"/>
                <a:sym typeface="Georgia"/>
              </a:rPr>
              <a:t>Beograd (Q3711).</a:t>
            </a:r>
            <a:r>
              <a:rPr sz="2000">
                <a:solidFill>
                  <a:schemeClr val="dk1"/>
                </a:solidFill>
                <a:latin typeface="Georgia"/>
                <a:ea typeface="Georgia"/>
                <a:cs typeface="Georgia"/>
                <a:sym typeface="Georgia"/>
              </a:rPr>
              <a:t> </a:t>
            </a:r>
            <a:endParaRPr sz="2000">
              <a:solidFill>
                <a:schemeClr val="dk1"/>
              </a:solidFill>
              <a:latin typeface="Georgia"/>
              <a:ea typeface="Georgia"/>
              <a:cs typeface="Georgia"/>
              <a:sym typeface="Georgia"/>
            </a:endParaRPr>
          </a:p>
        </p:txBody>
      </p:sp>
      <p:pic>
        <p:nvPicPr>
          <p:cNvPr id="103" name="Google Shape;103;p17"/>
          <p:cNvPicPr preferRelativeResize="0"/>
          <p:nvPr/>
        </p:nvPicPr>
        <p:blipFill>
          <a:blip r:embed="rId3">
            <a:alphaModFix/>
          </a:blip>
          <a:stretch>
            <a:fillRect/>
          </a:stretch>
        </p:blipFill>
        <p:spPr>
          <a:xfrm>
            <a:off x="1166325" y="3039950"/>
            <a:ext cx="2085975" cy="600075"/>
          </a:xfrm>
          <a:prstGeom prst="rect">
            <a:avLst/>
          </a:prstGeom>
          <a:noFill/>
          <a:ln>
            <a:noFill/>
          </a:ln>
        </p:spPr>
      </p:pic>
      <p:pic>
        <p:nvPicPr>
          <p:cNvPr id="104" name="Google Shape;104;p17"/>
          <p:cNvPicPr preferRelativeResize="0"/>
          <p:nvPr/>
        </p:nvPicPr>
        <p:blipFill rotWithShape="1">
          <a:blip r:embed="rId4">
            <a:alphaModFix/>
          </a:blip>
          <a:srcRect b="0" l="0" r="0" t="4150"/>
          <a:stretch/>
        </p:blipFill>
        <p:spPr>
          <a:xfrm>
            <a:off x="564938" y="4324050"/>
            <a:ext cx="11458575" cy="2392000"/>
          </a:xfrm>
          <a:prstGeom prst="rect">
            <a:avLst/>
          </a:prstGeom>
          <a:noFill/>
          <a:ln cap="flat" cmpd="sng" w="9525">
            <a:solidFill>
              <a:schemeClr val="dk1"/>
            </a:solidFill>
            <a:prstDash val="solid"/>
            <a:round/>
            <a:headEnd len="sm" w="sm" type="none"/>
            <a:tailEnd len="sm" w="sm" type="none"/>
          </a:ln>
        </p:spPr>
      </p:pic>
      <p:pic>
        <p:nvPicPr>
          <p:cNvPr id="105" name="Google Shape;105;p17"/>
          <p:cNvPicPr preferRelativeResize="0"/>
          <p:nvPr/>
        </p:nvPicPr>
        <p:blipFill>
          <a:blip r:embed="rId5">
            <a:alphaModFix/>
          </a:blip>
          <a:stretch>
            <a:fillRect/>
          </a:stretch>
        </p:blipFill>
        <p:spPr>
          <a:xfrm>
            <a:off x="9571675" y="2524488"/>
            <a:ext cx="1695450" cy="1390650"/>
          </a:xfrm>
          <a:prstGeom prst="rect">
            <a:avLst/>
          </a:prstGeom>
          <a:noFill/>
          <a:ln cap="flat" cmpd="sng" w="9525">
            <a:solidFill>
              <a:schemeClr val="dk1"/>
            </a:solidFill>
            <a:prstDash val="solid"/>
            <a:round/>
            <a:headEnd len="sm" w="sm" type="none"/>
            <a:tailEnd len="sm" w="sm" type="none"/>
          </a:ln>
        </p:spPr>
      </p:pic>
      <p:cxnSp>
        <p:nvCxnSpPr>
          <p:cNvPr id="106" name="Google Shape;106;p17"/>
          <p:cNvCxnSpPr>
            <a:stCxn id="102" idx="2"/>
            <a:endCxn id="104" idx="0"/>
          </p:cNvCxnSpPr>
          <p:nvPr/>
        </p:nvCxnSpPr>
        <p:spPr>
          <a:xfrm>
            <a:off x="6294225" y="2457050"/>
            <a:ext cx="0" cy="1866900"/>
          </a:xfrm>
          <a:prstGeom prst="straightConnector1">
            <a:avLst/>
          </a:prstGeom>
          <a:noFill/>
          <a:ln cap="flat" cmpd="sng" w="9525">
            <a:solidFill>
              <a:schemeClr val="dk1"/>
            </a:solidFill>
            <a:prstDash val="solid"/>
            <a:round/>
            <a:headEnd len="med" w="med" type="none"/>
            <a:tailEnd len="med" w="med" type="triangle"/>
          </a:ln>
        </p:spPr>
      </p:cxnSp>
      <p:cxnSp>
        <p:nvCxnSpPr>
          <p:cNvPr id="107" name="Google Shape;107;p17"/>
          <p:cNvCxnSpPr>
            <a:stCxn id="105" idx="2"/>
            <a:endCxn id="104" idx="0"/>
          </p:cNvCxnSpPr>
          <p:nvPr/>
        </p:nvCxnSpPr>
        <p:spPr>
          <a:xfrm flipH="1">
            <a:off x="6294100" y="3915138"/>
            <a:ext cx="4125300" cy="408900"/>
          </a:xfrm>
          <a:prstGeom prst="straightConnector1">
            <a:avLst/>
          </a:prstGeom>
          <a:noFill/>
          <a:ln cap="flat" cmpd="sng" w="9525">
            <a:solidFill>
              <a:schemeClr val="dk1"/>
            </a:solidFill>
            <a:prstDash val="solid"/>
            <a:round/>
            <a:headEnd len="med" w="med" type="none"/>
            <a:tailEnd len="med" w="med" type="triangle"/>
          </a:ln>
        </p:spPr>
      </p:cxnSp>
      <p:cxnSp>
        <p:nvCxnSpPr>
          <p:cNvPr id="108" name="Google Shape;108;p17"/>
          <p:cNvCxnSpPr>
            <a:stCxn id="103" idx="2"/>
            <a:endCxn id="104" idx="0"/>
          </p:cNvCxnSpPr>
          <p:nvPr/>
        </p:nvCxnSpPr>
        <p:spPr>
          <a:xfrm>
            <a:off x="2209313" y="3640025"/>
            <a:ext cx="4084800" cy="684000"/>
          </a:xfrm>
          <a:prstGeom prst="straightConnector1">
            <a:avLst/>
          </a:prstGeom>
          <a:noFill/>
          <a:ln cap="flat" cmpd="sng" w="9525">
            <a:solidFill>
              <a:schemeClr val="dk1"/>
            </a:solidFill>
            <a:prstDash val="solid"/>
            <a:round/>
            <a:headEnd len="med" w="med" type="none"/>
            <a:tailEnd len="med" w="med" type="triangle"/>
          </a:ln>
        </p:spPr>
      </p:cxnSp>
      <p:sp>
        <p:nvSpPr>
          <p:cNvPr id="109" name="Google Shape;109;p17"/>
          <p:cNvSpPr/>
          <p:nvPr/>
        </p:nvSpPr>
        <p:spPr>
          <a:xfrm>
            <a:off x="6814075" y="2751750"/>
            <a:ext cx="2063700" cy="93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a:latin typeface="Georgia"/>
                <a:ea typeface="Georgia"/>
                <a:cs typeface="Georgia"/>
                <a:sym typeface="Georgia"/>
              </a:rPr>
              <a:t>16896 sentences</a:t>
            </a:r>
            <a:endParaRPr b="1">
              <a:latin typeface="Georgia"/>
              <a:ea typeface="Georgia"/>
              <a:cs typeface="Georgia"/>
              <a:sym typeface="Georgia"/>
            </a:endParaRPr>
          </a:p>
        </p:txBody>
      </p:sp>
      <p:sp>
        <p:nvSpPr>
          <p:cNvPr id="110" name="Google Shape;110;p17"/>
          <p:cNvSpPr txBox="1"/>
          <p:nvPr/>
        </p:nvSpPr>
        <p:spPr>
          <a:xfrm>
            <a:off x="1123225" y="262445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sz="1500" u="sng">
                <a:solidFill>
                  <a:schemeClr val="hlink"/>
                </a:solidFill>
                <a:hlinkClick r:id="rId6"/>
              </a:rPr>
              <a:t>https://leximirka.jerteh.rs/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nvSpPr>
        <p:spPr>
          <a:xfrm>
            <a:off x="846200" y="744650"/>
            <a:ext cx="10421100" cy="5172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sz="2000">
                <a:solidFill>
                  <a:schemeClr val="dk1"/>
                </a:solidFill>
                <a:latin typeface="Georgia"/>
                <a:ea typeface="Georgia"/>
                <a:cs typeface="Georgia"/>
                <a:sym typeface="Georgia"/>
              </a:rPr>
              <a:t>Manually</a:t>
            </a:r>
            <a:r>
              <a:rPr b="1" sz="2000">
                <a:solidFill>
                  <a:schemeClr val="dk1"/>
                </a:solidFill>
                <a:latin typeface="Georgia"/>
                <a:ea typeface="Georgia"/>
                <a:cs typeface="Georgia"/>
                <a:sym typeface="Georgia"/>
              </a:rPr>
              <a:t> annotated</a:t>
            </a:r>
            <a:r>
              <a:rPr b="1" sz="2000">
                <a:solidFill>
                  <a:schemeClr val="dk1"/>
                </a:solidFill>
                <a:latin typeface="Georgia"/>
                <a:ea typeface="Georgia"/>
                <a:cs typeface="Georgia"/>
                <a:sym typeface="Georgia"/>
              </a:rPr>
              <a:t> dataset</a:t>
            </a:r>
            <a:r>
              <a:rPr sz="2000">
                <a:solidFill>
                  <a:schemeClr val="dk1"/>
                </a:solidFill>
                <a:latin typeface="Georgia"/>
                <a:ea typeface="Georgia"/>
                <a:cs typeface="Georgia"/>
                <a:sym typeface="Georgia"/>
              </a:rPr>
              <a:t>:</a:t>
            </a:r>
            <a:r>
              <a:rPr b="1" sz="2000">
                <a:solidFill>
                  <a:schemeClr val="dk1"/>
                </a:solidFill>
                <a:latin typeface="Georgia"/>
                <a:ea typeface="Georgia"/>
                <a:cs typeface="Georgia"/>
                <a:sym typeface="Georgia"/>
              </a:rPr>
              <a:t> 22,730</a:t>
            </a:r>
            <a:r>
              <a:rPr sz="2000">
                <a:solidFill>
                  <a:schemeClr val="dk1"/>
                </a:solidFill>
                <a:latin typeface="Georgia"/>
                <a:ea typeface="Georgia"/>
                <a:cs typeface="Georgia"/>
                <a:sym typeface="Georgia"/>
              </a:rPr>
              <a:t> sentences from novels and legal documents:</a:t>
            </a:r>
            <a:endParaRPr sz="20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000">
              <a:solidFill>
                <a:schemeClr val="dk1"/>
              </a:solidFill>
              <a:latin typeface="Georgia"/>
              <a:ea typeface="Georgia"/>
              <a:cs typeface="Georgia"/>
              <a:sym typeface="Georgia"/>
            </a:endParaRPr>
          </a:p>
          <a:p>
            <a:pPr indent="-355600" lvl="0" marL="457200" rtl="0" algn="l">
              <a:spcBef>
                <a:spcPts val="0"/>
              </a:spcBef>
              <a:spcAft>
                <a:spcPts val="0"/>
              </a:spcAft>
              <a:buClr>
                <a:schemeClr val="dk1"/>
              </a:buClr>
              <a:buSzPts val="2000"/>
              <a:buFont typeface="Georgia"/>
              <a:buAutoNum type="arabicPeriod"/>
            </a:pPr>
            <a:r>
              <a:rPr sz="2000">
                <a:solidFill>
                  <a:schemeClr val="dk1"/>
                </a:solidFill>
                <a:latin typeface="Georgia"/>
                <a:ea typeface="Georgia"/>
                <a:cs typeface="Georgia"/>
                <a:sym typeface="Georgia"/>
              </a:rPr>
              <a:t>Jules Verne’s </a:t>
            </a:r>
            <a:r>
              <a:rPr b="1" sz="2000">
                <a:solidFill>
                  <a:schemeClr val="dk1"/>
                </a:solidFill>
                <a:latin typeface="Georgia"/>
                <a:ea typeface="Georgia"/>
                <a:cs typeface="Georgia"/>
                <a:sym typeface="Georgia"/>
              </a:rPr>
              <a:t>“Around the World in Eighty Days”</a:t>
            </a:r>
            <a:r>
              <a:rPr sz="2000">
                <a:solidFill>
                  <a:schemeClr val="dk1"/>
                </a:solidFill>
                <a:latin typeface="Georgia"/>
                <a:ea typeface="Georgia"/>
                <a:cs typeface="Georgia"/>
                <a:sym typeface="Georgia"/>
              </a:rPr>
              <a:t>, </a:t>
            </a:r>
            <a:endParaRPr sz="2000">
              <a:solidFill>
                <a:schemeClr val="dk1"/>
              </a:solidFill>
              <a:latin typeface="Georgia"/>
              <a:ea typeface="Georgia"/>
              <a:cs typeface="Georgia"/>
              <a:sym typeface="Georgia"/>
            </a:endParaRPr>
          </a:p>
          <a:p>
            <a:pPr indent="-355600" lvl="0" marL="457200" rtl="0" algn="l">
              <a:spcBef>
                <a:spcPts val="600"/>
              </a:spcBef>
              <a:spcAft>
                <a:spcPts val="0"/>
              </a:spcAft>
              <a:buClr>
                <a:schemeClr val="dk1"/>
              </a:buClr>
              <a:buSzPts val="2000"/>
              <a:buFont typeface="Georgia"/>
              <a:buAutoNum type="arabicPeriod"/>
            </a:pPr>
            <a:r>
              <a:rPr sz="2000">
                <a:solidFill>
                  <a:schemeClr val="dk1"/>
                </a:solidFill>
                <a:latin typeface="Georgia"/>
                <a:ea typeface="Georgia"/>
                <a:cs typeface="Georgia"/>
                <a:sym typeface="Georgia"/>
              </a:rPr>
              <a:t>Orwell’s </a:t>
            </a:r>
            <a:r>
              <a:rPr b="1" sz="2000">
                <a:solidFill>
                  <a:schemeClr val="dk1"/>
                </a:solidFill>
                <a:latin typeface="Georgia"/>
                <a:ea typeface="Georgia"/>
                <a:cs typeface="Georgia"/>
                <a:sym typeface="Georgia"/>
              </a:rPr>
              <a:t>“1984”</a:t>
            </a:r>
            <a:endParaRPr b="1" sz="2000">
              <a:solidFill>
                <a:schemeClr val="dk1"/>
              </a:solidFill>
              <a:latin typeface="Georgia"/>
              <a:ea typeface="Georgia"/>
              <a:cs typeface="Georgia"/>
              <a:sym typeface="Georgia"/>
            </a:endParaRPr>
          </a:p>
          <a:p>
            <a:pPr indent="-355600" lvl="0" marL="457200" rtl="0" algn="l">
              <a:spcBef>
                <a:spcPts val="600"/>
              </a:spcBef>
              <a:spcAft>
                <a:spcPts val="0"/>
              </a:spcAft>
              <a:buClr>
                <a:schemeClr val="dk1"/>
              </a:buClr>
              <a:buSzPts val="2000"/>
              <a:buFont typeface="Georgia"/>
              <a:buAutoNum type="arabicPeriod"/>
            </a:pPr>
            <a:r>
              <a:rPr sz="2000">
                <a:solidFill>
                  <a:schemeClr val="dk1"/>
                </a:solidFill>
                <a:latin typeface="Georgia"/>
                <a:ea typeface="Georgia"/>
                <a:cs typeface="Georgia"/>
                <a:sym typeface="Georgia"/>
              </a:rPr>
              <a:t>The novels from the </a:t>
            </a:r>
            <a:r>
              <a:rPr b="1" sz="2000">
                <a:solidFill>
                  <a:srgbClr val="FF9900"/>
                </a:solidFill>
                <a:latin typeface="Georgia"/>
                <a:ea typeface="Georgia"/>
                <a:cs typeface="Georgia"/>
                <a:sym typeface="Georgia"/>
              </a:rPr>
              <a:t>It-Sr-NER corpus</a:t>
            </a:r>
            <a:r>
              <a:rPr sz="2000">
                <a:solidFill>
                  <a:schemeClr val="dk1"/>
                </a:solidFill>
                <a:latin typeface="Georgia"/>
                <a:ea typeface="Georgia"/>
                <a:cs typeface="Georgia"/>
                <a:sym typeface="Georgia"/>
              </a:rPr>
              <a:t> (Umberto Eco’s </a:t>
            </a:r>
            <a:r>
              <a:rPr b="1" sz="2000">
                <a:solidFill>
                  <a:schemeClr val="dk1"/>
                </a:solidFill>
                <a:latin typeface="Georgia"/>
                <a:ea typeface="Georgia"/>
                <a:cs typeface="Georgia"/>
                <a:sym typeface="Georgia"/>
              </a:rPr>
              <a:t>“The Name of the Rose”,</a:t>
            </a:r>
            <a:r>
              <a:rPr sz="2000">
                <a:solidFill>
                  <a:schemeClr val="dk1"/>
                </a:solidFill>
                <a:latin typeface="Georgia"/>
                <a:ea typeface="Georgia"/>
                <a:cs typeface="Georgia"/>
                <a:sym typeface="Georgia"/>
              </a:rPr>
              <a:t> Carlo Collodi’s </a:t>
            </a:r>
            <a:r>
              <a:rPr b="1" sz="2000">
                <a:solidFill>
                  <a:schemeClr val="dk1"/>
                </a:solidFill>
                <a:latin typeface="Georgia"/>
                <a:ea typeface="Georgia"/>
                <a:cs typeface="Georgia"/>
                <a:sym typeface="Georgia"/>
              </a:rPr>
              <a:t>“The Adventures of Pinocchio”</a:t>
            </a:r>
            <a:r>
              <a:rPr sz="2000">
                <a:solidFill>
                  <a:schemeClr val="dk1"/>
                </a:solidFill>
                <a:latin typeface="Georgia"/>
                <a:ea typeface="Georgia"/>
                <a:cs typeface="Georgia"/>
                <a:sym typeface="Georgia"/>
              </a:rPr>
              <a:t>, Elena Ferrante’s </a:t>
            </a:r>
            <a:r>
              <a:rPr b="1" sz="2000">
                <a:solidFill>
                  <a:schemeClr val="dk1"/>
                </a:solidFill>
                <a:latin typeface="Georgia"/>
                <a:ea typeface="Georgia"/>
                <a:cs typeface="Georgia"/>
                <a:sym typeface="Georgia"/>
              </a:rPr>
              <a:t>“Those Who Leave and Those Who Stay”</a:t>
            </a:r>
            <a:r>
              <a:rPr sz="2000">
                <a:solidFill>
                  <a:schemeClr val="dk1"/>
                </a:solidFill>
                <a:latin typeface="Georgia"/>
                <a:ea typeface="Georgia"/>
                <a:cs typeface="Georgia"/>
                <a:sym typeface="Georgia"/>
              </a:rPr>
              <a:t>, and Luigi Pirandello’s </a:t>
            </a:r>
            <a:r>
              <a:rPr b="1" sz="2000">
                <a:solidFill>
                  <a:schemeClr val="dk1"/>
                </a:solidFill>
                <a:latin typeface="Georgia"/>
                <a:ea typeface="Georgia"/>
                <a:cs typeface="Georgia"/>
                <a:sym typeface="Georgia"/>
              </a:rPr>
              <a:t>“One, None and a Hundred Thousand”</a:t>
            </a:r>
            <a:r>
              <a:rPr sz="2000">
                <a:solidFill>
                  <a:schemeClr val="dk1"/>
                </a:solidFill>
                <a:latin typeface="Georgia"/>
                <a:ea typeface="Georgia"/>
                <a:cs typeface="Georgia"/>
                <a:sym typeface="Georgia"/>
              </a:rPr>
              <a:t>)</a:t>
            </a:r>
            <a:endParaRPr sz="2000">
              <a:solidFill>
                <a:schemeClr val="dk1"/>
              </a:solidFill>
              <a:latin typeface="Georgia"/>
              <a:ea typeface="Georgia"/>
              <a:cs typeface="Georgia"/>
              <a:sym typeface="Georgia"/>
            </a:endParaRPr>
          </a:p>
          <a:p>
            <a:pPr indent="-355600" lvl="0" marL="457200" rtl="0" algn="l">
              <a:spcBef>
                <a:spcPts val="600"/>
              </a:spcBef>
              <a:spcAft>
                <a:spcPts val="0"/>
              </a:spcAft>
              <a:buClr>
                <a:schemeClr val="dk1"/>
              </a:buClr>
              <a:buSzPts val="2000"/>
              <a:buFont typeface="Georgia"/>
              <a:buAutoNum type="arabicPeriod"/>
            </a:pPr>
            <a:r>
              <a:rPr sz="2000">
                <a:solidFill>
                  <a:schemeClr val="dk1"/>
                </a:solidFill>
                <a:latin typeface="Georgia"/>
                <a:ea typeface="Georgia"/>
                <a:cs typeface="Georgia"/>
                <a:sym typeface="Georgia"/>
              </a:rPr>
              <a:t>Ivo Andrić’s “Anikina vremena” (</a:t>
            </a:r>
            <a:r>
              <a:rPr b="1" sz="2000">
                <a:solidFill>
                  <a:schemeClr val="dk1"/>
                </a:solidFill>
                <a:latin typeface="Georgia"/>
                <a:ea typeface="Georgia"/>
                <a:cs typeface="Georgia"/>
                <a:sym typeface="Georgia"/>
              </a:rPr>
              <a:t>“Legends of Anika”</a:t>
            </a:r>
            <a:r>
              <a:rPr sz="2000">
                <a:solidFill>
                  <a:schemeClr val="dk1"/>
                </a:solidFill>
                <a:latin typeface="Georgia"/>
                <a:ea typeface="Georgia"/>
                <a:cs typeface="Georgia"/>
                <a:sym typeface="Georgia"/>
              </a:rPr>
              <a:t>) ,“Na drini ćuprija” (</a:t>
            </a:r>
            <a:r>
              <a:rPr b="1" sz="2000">
                <a:solidFill>
                  <a:schemeClr val="dk1"/>
                </a:solidFill>
                <a:latin typeface="Georgia"/>
                <a:ea typeface="Georgia"/>
                <a:cs typeface="Georgia"/>
                <a:sym typeface="Georgia"/>
              </a:rPr>
              <a:t>“The Bridge on the Drina”</a:t>
            </a:r>
            <a:r>
              <a:rPr sz="2000">
                <a:solidFill>
                  <a:schemeClr val="dk1"/>
                </a:solidFill>
                <a:latin typeface="Georgia"/>
                <a:ea typeface="Georgia"/>
                <a:cs typeface="Georgia"/>
                <a:sym typeface="Georgia"/>
              </a:rPr>
              <a:t>), </a:t>
            </a:r>
            <a:endParaRPr sz="2000">
              <a:solidFill>
                <a:schemeClr val="dk1"/>
              </a:solidFill>
              <a:latin typeface="Georgia"/>
              <a:ea typeface="Georgia"/>
              <a:cs typeface="Georgia"/>
              <a:sym typeface="Georgia"/>
            </a:endParaRPr>
          </a:p>
          <a:p>
            <a:pPr indent="-355600" lvl="0" marL="457200" rtl="0" algn="l">
              <a:spcBef>
                <a:spcPts val="600"/>
              </a:spcBef>
              <a:spcAft>
                <a:spcPts val="0"/>
              </a:spcAft>
              <a:buClr>
                <a:schemeClr val="dk1"/>
              </a:buClr>
              <a:buSzPts val="2000"/>
              <a:buFont typeface="Georgia"/>
              <a:buAutoNum type="arabicPeriod"/>
            </a:pPr>
            <a:r>
              <a:rPr sz="2000">
                <a:solidFill>
                  <a:schemeClr val="dk1"/>
                </a:solidFill>
                <a:latin typeface="Georgia"/>
                <a:ea typeface="Georgia"/>
                <a:cs typeface="Georgia"/>
                <a:sym typeface="Georgia"/>
              </a:rPr>
              <a:t>Borisav Stanković’s “Nečista krv” (</a:t>
            </a:r>
            <a:r>
              <a:rPr b="1" sz="2000">
                <a:solidFill>
                  <a:schemeClr val="dk1"/>
                </a:solidFill>
                <a:latin typeface="Georgia"/>
                <a:ea typeface="Georgia"/>
                <a:cs typeface="Georgia"/>
                <a:sym typeface="Georgia"/>
              </a:rPr>
              <a:t>“Impure Blood”</a:t>
            </a:r>
            <a:r>
              <a:rPr sz="2000">
                <a:solidFill>
                  <a:schemeClr val="dk1"/>
                </a:solidFill>
                <a:latin typeface="Georgia"/>
                <a:ea typeface="Georgia"/>
                <a:cs typeface="Georgia"/>
                <a:sym typeface="Georgia"/>
              </a:rPr>
              <a:t>),</a:t>
            </a:r>
            <a:endParaRPr sz="2000">
              <a:solidFill>
                <a:schemeClr val="dk1"/>
              </a:solidFill>
              <a:latin typeface="Georgia"/>
              <a:ea typeface="Georgia"/>
              <a:cs typeface="Georgia"/>
              <a:sym typeface="Georgia"/>
            </a:endParaRPr>
          </a:p>
          <a:p>
            <a:pPr indent="-355600" lvl="0" marL="457200" rtl="0" algn="l">
              <a:spcBef>
                <a:spcPts val="600"/>
              </a:spcBef>
              <a:spcAft>
                <a:spcPts val="600"/>
              </a:spcAft>
              <a:buClr>
                <a:schemeClr val="dk1"/>
              </a:buClr>
              <a:buSzPts val="2000"/>
              <a:buFont typeface="Georgia"/>
              <a:buAutoNum type="arabicPeriod"/>
            </a:pPr>
            <a:r>
              <a:rPr sz="2000">
                <a:solidFill>
                  <a:schemeClr val="dk1"/>
                </a:solidFill>
                <a:latin typeface="Georgia"/>
                <a:ea typeface="Georgia"/>
                <a:cs typeface="Georgia"/>
                <a:sym typeface="Georgia"/>
              </a:rPr>
              <a:t>The legal documents from </a:t>
            </a:r>
            <a:r>
              <a:rPr b="1" sz="2000">
                <a:solidFill>
                  <a:schemeClr val="dk1"/>
                </a:solidFill>
                <a:latin typeface="Georgia"/>
                <a:ea typeface="Georgia"/>
                <a:cs typeface="Georgia"/>
                <a:sym typeface="Georgia"/>
              </a:rPr>
              <a:t>Intera</a:t>
            </a:r>
            <a:r>
              <a:rPr sz="2000">
                <a:solidFill>
                  <a:schemeClr val="dk1"/>
                </a:solidFill>
                <a:latin typeface="Georgia"/>
                <a:ea typeface="Georgia"/>
                <a:cs typeface="Georgia"/>
                <a:sym typeface="Georgia"/>
              </a:rPr>
              <a:t> available on the Biblisha digital library.</a:t>
            </a:r>
            <a:endParaRPr sz="2000">
              <a:solidFill>
                <a:schemeClr val="dk1"/>
              </a:solidFill>
              <a:latin typeface="Georgia"/>
              <a:ea typeface="Georgia"/>
              <a:cs typeface="Georgia"/>
              <a:sym typeface="Georgia"/>
            </a:endParaRPr>
          </a:p>
        </p:txBody>
      </p:sp>
      <p:pic>
        <p:nvPicPr>
          <p:cNvPr id="116" name="Google Shape;116;p18"/>
          <p:cNvPicPr preferRelativeResize="0"/>
          <p:nvPr/>
        </p:nvPicPr>
        <p:blipFill>
          <a:blip r:embed="rId3">
            <a:alphaModFix/>
          </a:blip>
          <a:stretch>
            <a:fillRect/>
          </a:stretch>
        </p:blipFill>
        <p:spPr>
          <a:xfrm>
            <a:off x="3845150" y="6270950"/>
            <a:ext cx="1724025" cy="504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3147075" y="3386150"/>
            <a:ext cx="8290825" cy="2763600"/>
          </a:xfrm>
          <a:prstGeom prst="rect">
            <a:avLst/>
          </a:prstGeom>
          <a:noFill/>
          <a:ln cap="flat" cmpd="sng" w="9525">
            <a:solidFill>
              <a:schemeClr val="dk2"/>
            </a:solidFill>
            <a:prstDash val="solid"/>
            <a:round/>
            <a:headEnd len="sm" w="sm" type="none"/>
            <a:tailEnd len="sm" w="sm" type="none"/>
          </a:ln>
        </p:spPr>
      </p:pic>
      <p:sp>
        <p:nvSpPr>
          <p:cNvPr id="122" name="Google Shape;122;p19"/>
          <p:cNvSpPr txBox="1"/>
          <p:nvPr/>
        </p:nvSpPr>
        <p:spPr>
          <a:xfrm>
            <a:off x="589600" y="713725"/>
            <a:ext cx="10848300" cy="286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sz="1700">
                <a:solidFill>
                  <a:schemeClr val="dk1"/>
                </a:solidFill>
                <a:latin typeface="Georgia"/>
                <a:ea typeface="Georgia"/>
                <a:cs typeface="Georgia"/>
                <a:sym typeface="Georgia"/>
              </a:rPr>
              <a:t>Manual Correction after automatic annotatiion</a:t>
            </a:r>
            <a:r>
              <a:rPr sz="1700">
                <a:solidFill>
                  <a:schemeClr val="dk1"/>
                </a:solidFill>
                <a:latin typeface="Georgia"/>
                <a:ea typeface="Georgia"/>
                <a:cs typeface="Georgia"/>
                <a:sym typeface="Georgia"/>
              </a:rPr>
              <a:t>:</a:t>
            </a:r>
            <a:endParaRPr sz="1700">
              <a:solidFill>
                <a:schemeClr val="dk1"/>
              </a:solidFill>
              <a:latin typeface="Georgia"/>
              <a:ea typeface="Georgia"/>
              <a:cs typeface="Georgia"/>
              <a:sym typeface="Georgia"/>
            </a:endParaRPr>
          </a:p>
          <a:p>
            <a:pPr indent="-336550" lvl="0" marL="457200" rtl="0" algn="l">
              <a:lnSpc>
                <a:spcPct val="115000"/>
              </a:lnSpc>
              <a:spcBef>
                <a:spcPts val="1200"/>
              </a:spcBef>
              <a:spcAft>
                <a:spcPts val="0"/>
              </a:spcAft>
              <a:buClr>
                <a:schemeClr val="dk1"/>
              </a:buClr>
              <a:buSzPts val="1700"/>
              <a:buFont typeface="Georgia"/>
              <a:buChar char="●"/>
            </a:pPr>
            <a:r>
              <a:rPr sz="1700">
                <a:solidFill>
                  <a:schemeClr val="dk1"/>
                </a:solidFill>
                <a:latin typeface="Georgia"/>
                <a:ea typeface="Georgia"/>
                <a:cs typeface="Georgia"/>
                <a:sym typeface="Georgia"/>
              </a:rPr>
              <a:t>Automatic annotation of named entities:  </a:t>
            </a:r>
            <a:r>
              <a:rPr b="1" sz="1700">
                <a:solidFill>
                  <a:schemeClr val="dk1"/>
                </a:solidFill>
                <a:latin typeface="Georgia"/>
                <a:ea typeface="Georgia"/>
                <a:cs typeface="Georgia"/>
                <a:sym typeface="Georgia"/>
              </a:rPr>
              <a:t> Jerteh-355-tesla model</a:t>
            </a:r>
            <a:endParaRPr sz="1700">
              <a:solidFill>
                <a:schemeClr val="dk1"/>
              </a:solidFill>
              <a:latin typeface="Georgia"/>
              <a:ea typeface="Georgia"/>
              <a:cs typeface="Georgia"/>
              <a:sym typeface="Georgia"/>
            </a:endParaRPr>
          </a:p>
          <a:p>
            <a:pPr indent="-336550" lvl="0" marL="457200" rtl="0" algn="l">
              <a:lnSpc>
                <a:spcPct val="115000"/>
              </a:lnSpc>
              <a:spcBef>
                <a:spcPts val="0"/>
              </a:spcBef>
              <a:spcAft>
                <a:spcPts val="0"/>
              </a:spcAft>
              <a:buClr>
                <a:schemeClr val="dk1"/>
              </a:buClr>
              <a:buSzPts val="1700"/>
              <a:buFont typeface="Georgia"/>
              <a:buChar char="●"/>
            </a:pPr>
            <a:r>
              <a:rPr sz="1700">
                <a:solidFill>
                  <a:schemeClr val="dk1"/>
                </a:solidFill>
                <a:latin typeface="Georgia"/>
                <a:ea typeface="Georgia"/>
                <a:cs typeface="Georgia"/>
                <a:sym typeface="Georgia"/>
              </a:rPr>
              <a:t>Manual correction on</a:t>
            </a:r>
            <a:r>
              <a:rPr b="1" sz="1700">
                <a:solidFill>
                  <a:schemeClr val="dk1"/>
                </a:solidFill>
                <a:latin typeface="Georgia"/>
                <a:ea typeface="Georgia"/>
                <a:cs typeface="Georgia"/>
                <a:sym typeface="Georgia"/>
              </a:rPr>
              <a:t> INCEpTION </a:t>
            </a:r>
            <a:r>
              <a:rPr sz="1700">
                <a:solidFill>
                  <a:schemeClr val="dk1"/>
                </a:solidFill>
                <a:latin typeface="Georgia"/>
                <a:ea typeface="Georgia"/>
                <a:cs typeface="Georgia"/>
                <a:sym typeface="Georgia"/>
              </a:rPr>
              <a:t>platform  to correct any misclassified entities or errors in linking to the Wikidata knowledge base, allowing for a higher level of precision in the final dataset.</a:t>
            </a:r>
            <a:endParaRPr sz="1700">
              <a:solidFill>
                <a:schemeClr val="dk1"/>
              </a:solidFill>
              <a:latin typeface="Georgia"/>
              <a:ea typeface="Georgia"/>
              <a:cs typeface="Georgia"/>
              <a:sym typeface="Georgia"/>
            </a:endParaRPr>
          </a:p>
          <a:p>
            <a:pPr indent="-336550" lvl="0" marL="457200" rtl="0" algn="l">
              <a:lnSpc>
                <a:spcPct val="115000"/>
              </a:lnSpc>
              <a:spcBef>
                <a:spcPts val="0"/>
              </a:spcBef>
              <a:spcAft>
                <a:spcPts val="0"/>
              </a:spcAft>
              <a:buClr>
                <a:schemeClr val="dk1"/>
              </a:buClr>
              <a:buSzPts val="1700"/>
              <a:buFont typeface="Georgia"/>
              <a:buChar char="●"/>
            </a:pPr>
            <a:r>
              <a:rPr sz="1700">
                <a:solidFill>
                  <a:schemeClr val="dk1"/>
                </a:solidFill>
                <a:latin typeface="Georgia"/>
                <a:ea typeface="Georgia"/>
                <a:cs typeface="Georgia"/>
                <a:sym typeface="Georgia"/>
              </a:rPr>
              <a:t>This manual step was particularly important for handling complex cases such as ambiguous entities, homonyms (e.g., "Sava" as a river or a person's name), and ensuring that all entity instances were linked to the correct knowledge base entries.</a:t>
            </a:r>
            <a:endParaRPr sz="1700">
              <a:solidFill>
                <a:schemeClr val="dk1"/>
              </a:solidFill>
              <a:latin typeface="Georgia"/>
              <a:ea typeface="Georgia"/>
              <a:cs typeface="Georgia"/>
              <a:sym typeface="Georgia"/>
            </a:endParaRPr>
          </a:p>
          <a:p>
            <a:pPr indent="0" lvl="0" marL="0" rtl="0" algn="l">
              <a:spcBef>
                <a:spcPts val="1200"/>
              </a:spcBef>
              <a:spcAft>
                <a:spcPts val="0"/>
              </a:spcAft>
              <a:buNone/>
            </a:pPr>
            <a:r>
              <a:t/>
            </a:r>
            <a:endParaRPr sz="17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1031550" y="1182850"/>
            <a:ext cx="10128900" cy="4470300"/>
          </a:xfrm>
          <a:prstGeom prst="rect">
            <a:avLst/>
          </a:prstGeom>
        </p:spPr>
        <p:txBody>
          <a:bodyPr anchorCtr="0" anchor="ctr" bIns="121900" lIns="121900" spcFirstLastPara="1" rIns="121900" wrap="square" tIns="121900">
            <a:normAutofit/>
          </a:bodyPr>
          <a:lstStyle/>
          <a:p>
            <a:pPr indent="-355600" lvl="0" marL="457200" rtl="0" algn="l">
              <a:lnSpc>
                <a:spcPct val="115000"/>
              </a:lnSpc>
              <a:spcBef>
                <a:spcPts val="800"/>
              </a:spcBef>
              <a:spcAft>
                <a:spcPts val="0"/>
              </a:spcAft>
              <a:buSzPts val="2000"/>
              <a:buFont typeface="Georgia"/>
              <a:buAutoNum type="arabicPeriod"/>
            </a:pPr>
            <a:r>
              <a:rPr sz="2000">
                <a:latin typeface="Georgia"/>
                <a:ea typeface="Georgia"/>
                <a:cs typeface="Georgia"/>
                <a:sym typeface="Georgia"/>
              </a:rPr>
              <a:t>Based on </a:t>
            </a:r>
            <a:r>
              <a:rPr b="1" sz="2000">
                <a:latin typeface="Georgia"/>
                <a:ea typeface="Georgia"/>
                <a:cs typeface="Georgia"/>
                <a:sym typeface="Georgia"/>
              </a:rPr>
              <a:t>SrpCNNER2 model </a:t>
            </a:r>
            <a:r>
              <a:rPr sz="2000">
                <a:latin typeface="Georgia"/>
                <a:ea typeface="Georgia"/>
                <a:cs typeface="Georgia"/>
                <a:sym typeface="Georgia"/>
              </a:rPr>
              <a:t>and spaCy pipeline</a:t>
            </a:r>
            <a:endParaRPr sz="2000">
              <a:latin typeface="Georgia"/>
              <a:ea typeface="Georgia"/>
              <a:cs typeface="Georgia"/>
              <a:sym typeface="Georgia"/>
            </a:endParaRPr>
          </a:p>
          <a:p>
            <a:pPr indent="-355600" lvl="0" marL="457200" rtl="0" algn="l">
              <a:lnSpc>
                <a:spcPct val="115000"/>
              </a:lnSpc>
              <a:spcBef>
                <a:spcPts val="0"/>
              </a:spcBef>
              <a:spcAft>
                <a:spcPts val="0"/>
              </a:spcAft>
              <a:buSzPts val="2000"/>
              <a:buFont typeface="Georgia"/>
              <a:buAutoNum type="arabicPeriod"/>
            </a:pPr>
            <a:r>
              <a:rPr sz="2000">
                <a:latin typeface="Georgia"/>
                <a:ea typeface="Georgia"/>
                <a:cs typeface="Georgia"/>
                <a:sym typeface="Georgia"/>
              </a:rPr>
              <a:t>Includes transformer layer with jerteh 355 tesla BERT model</a:t>
            </a:r>
            <a:endParaRPr sz="2000">
              <a:latin typeface="Georgia"/>
              <a:ea typeface="Georgia"/>
              <a:cs typeface="Georgia"/>
              <a:sym typeface="Georgia"/>
            </a:endParaRPr>
          </a:p>
          <a:p>
            <a:pPr indent="-325966" lvl="1" marL="914400" rtl="0" algn="l">
              <a:lnSpc>
                <a:spcPct val="115000"/>
              </a:lnSpc>
              <a:spcBef>
                <a:spcPts val="0"/>
              </a:spcBef>
              <a:spcAft>
                <a:spcPts val="0"/>
              </a:spcAft>
              <a:buSzPts val="1533"/>
              <a:buFont typeface="Georgia"/>
              <a:buAutoNum type="alphaLcPeriod"/>
            </a:pPr>
            <a:r>
              <a:rPr b="1" sz="1533">
                <a:latin typeface="Georgia"/>
                <a:ea typeface="Georgia"/>
                <a:cs typeface="Georgia"/>
                <a:sym typeface="Georgia"/>
              </a:rPr>
              <a:t> Jerteh-355 Tesla BERT</a:t>
            </a:r>
            <a:r>
              <a:rPr sz="1533">
                <a:latin typeface="Georgia"/>
                <a:ea typeface="Georgia"/>
                <a:cs typeface="Georgia"/>
                <a:sym typeface="Georgia"/>
              </a:rPr>
              <a:t> is based on the </a:t>
            </a:r>
            <a:r>
              <a:rPr b="1" sz="1533">
                <a:latin typeface="Georgia"/>
                <a:ea typeface="Georgia"/>
                <a:cs typeface="Georgia"/>
                <a:sym typeface="Georgia"/>
              </a:rPr>
              <a:t>BERT (Bidirectional Encoder Representations from Transformers)</a:t>
            </a:r>
            <a:r>
              <a:rPr sz="1533">
                <a:latin typeface="Georgia"/>
                <a:ea typeface="Georgia"/>
                <a:cs typeface="Georgia"/>
                <a:sym typeface="Georgia"/>
              </a:rPr>
              <a:t> architecture, which is designed to capture contextual information from both directions in a sentence.</a:t>
            </a:r>
            <a:endParaRPr sz="1533">
              <a:latin typeface="Georgia"/>
              <a:ea typeface="Georgia"/>
              <a:cs typeface="Georgia"/>
              <a:sym typeface="Georgia"/>
            </a:endParaRPr>
          </a:p>
          <a:p>
            <a:pPr indent="-325966" lvl="1" marL="914400" rtl="0" algn="l">
              <a:lnSpc>
                <a:spcPct val="115000"/>
              </a:lnSpc>
              <a:spcBef>
                <a:spcPts val="0"/>
              </a:spcBef>
              <a:spcAft>
                <a:spcPts val="0"/>
              </a:spcAft>
              <a:buSzPts val="1533"/>
              <a:buFont typeface="Georgia"/>
              <a:buAutoNum type="alphaLcPeriod"/>
            </a:pPr>
            <a:r>
              <a:rPr sz="1533">
                <a:latin typeface="Georgia"/>
                <a:ea typeface="Georgia"/>
                <a:cs typeface="Georgia"/>
                <a:sym typeface="Georgia"/>
              </a:rPr>
              <a:t>The model was </a:t>
            </a:r>
            <a:r>
              <a:rPr b="1" sz="1533">
                <a:latin typeface="Georgia"/>
                <a:ea typeface="Georgia"/>
                <a:cs typeface="Georgia"/>
                <a:sym typeface="Georgia"/>
              </a:rPr>
              <a:t>fine-tuned</a:t>
            </a:r>
            <a:r>
              <a:rPr sz="1533">
                <a:latin typeface="Georgia"/>
                <a:ea typeface="Georgia"/>
                <a:cs typeface="Georgia"/>
                <a:sym typeface="Georgia"/>
              </a:rPr>
              <a:t> specifically for Serbian NER (Named Entity Recognition) tasks, leveraging the </a:t>
            </a:r>
            <a:r>
              <a:rPr b="1" sz="1533">
                <a:latin typeface="Georgia"/>
                <a:ea typeface="Georgia"/>
                <a:cs typeface="Georgia"/>
                <a:sym typeface="Georgia"/>
              </a:rPr>
              <a:t>RoBERTa-large architecture</a:t>
            </a:r>
            <a:r>
              <a:rPr sz="1533">
                <a:latin typeface="Georgia"/>
                <a:ea typeface="Georgia"/>
                <a:cs typeface="Georgia"/>
                <a:sym typeface="Georgia"/>
              </a:rPr>
              <a:t> as its foundation.</a:t>
            </a:r>
            <a:endParaRPr sz="1533">
              <a:latin typeface="Georgia"/>
              <a:ea typeface="Georgia"/>
              <a:cs typeface="Georgia"/>
              <a:sym typeface="Georgia"/>
            </a:endParaRPr>
          </a:p>
          <a:p>
            <a:pPr indent="-325966" lvl="1" marL="914400" rtl="0" algn="l">
              <a:lnSpc>
                <a:spcPct val="115000"/>
              </a:lnSpc>
              <a:spcBef>
                <a:spcPts val="0"/>
              </a:spcBef>
              <a:spcAft>
                <a:spcPts val="0"/>
              </a:spcAft>
              <a:buSzPts val="1533"/>
              <a:buFont typeface="Georgia"/>
              <a:buAutoNum type="alphaLcPeriod"/>
            </a:pPr>
            <a:r>
              <a:rPr sz="1533">
                <a:latin typeface="Georgia"/>
                <a:ea typeface="Georgia"/>
                <a:cs typeface="Georgia"/>
                <a:sym typeface="Georgia"/>
              </a:rPr>
              <a:t>BERT’s ability to consider context in both directions (left and right of the target word) makes it highly effective for tasks that require understanding word meaning in context, which is crucial for languages like Serbian with rich inflection and complex syntax.</a:t>
            </a:r>
            <a:endParaRPr sz="2000">
              <a:latin typeface="Georgia"/>
              <a:ea typeface="Georgia"/>
              <a:cs typeface="Georgia"/>
              <a:sym typeface="Georgia"/>
            </a:endParaRPr>
          </a:p>
          <a:p>
            <a:pPr indent="-355600" lvl="0" marL="457200" rtl="0" algn="l">
              <a:lnSpc>
                <a:spcPct val="115000"/>
              </a:lnSpc>
              <a:spcBef>
                <a:spcPts val="0"/>
              </a:spcBef>
              <a:spcAft>
                <a:spcPts val="0"/>
              </a:spcAft>
              <a:buSzPts val="2000"/>
              <a:buFont typeface="Georgia"/>
              <a:buAutoNum type="arabicPeriod"/>
            </a:pPr>
            <a:r>
              <a:rPr sz="2000">
                <a:latin typeface="Georgia"/>
                <a:ea typeface="Georgia"/>
                <a:cs typeface="Georgia"/>
                <a:sym typeface="Georgia"/>
              </a:rPr>
              <a:t>Custom alignment algorithm for BERT tokens</a:t>
            </a:r>
            <a:endParaRPr sz="2000">
              <a:latin typeface="Georgia"/>
              <a:ea typeface="Georgia"/>
              <a:cs typeface="Georgia"/>
              <a:sym typeface="Georgia"/>
            </a:endParaRPr>
          </a:p>
        </p:txBody>
      </p:sp>
      <p:sp>
        <p:nvSpPr>
          <p:cNvPr id="128" name="Google Shape;128;p20"/>
          <p:cNvSpPr/>
          <p:nvPr/>
        </p:nvSpPr>
        <p:spPr>
          <a:xfrm>
            <a:off x="635310" y="110152"/>
            <a:ext cx="10971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sz="3200">
                <a:latin typeface="Georgia"/>
                <a:ea typeface="Georgia"/>
                <a:cs typeface="Georgia"/>
                <a:sym typeface="Georgia"/>
              </a:rPr>
              <a:t>MODEL ARCHITECTURE</a:t>
            </a:r>
            <a:endParaRPr>
              <a:latin typeface="Georgia"/>
              <a:ea typeface="Georgia"/>
              <a:cs typeface="Georgia"/>
              <a:sym typeface="Georgia"/>
            </a:endParaRPr>
          </a:p>
        </p:txBody>
      </p:sp>
      <p:grpSp>
        <p:nvGrpSpPr>
          <p:cNvPr id="129" name="Google Shape;129;p20"/>
          <p:cNvGrpSpPr/>
          <p:nvPr/>
        </p:nvGrpSpPr>
        <p:grpSpPr>
          <a:xfrm>
            <a:off x="120091" y="672948"/>
            <a:ext cx="11951818" cy="21900"/>
            <a:chOff x="0" y="1041308"/>
            <a:chExt cx="12192000" cy="21900"/>
          </a:xfrm>
        </p:grpSpPr>
        <p:cxnSp>
          <p:nvCxnSpPr>
            <p:cNvPr id="130" name="Google Shape;130;p20"/>
            <p:cNvCxnSpPr/>
            <p:nvPr/>
          </p:nvCxnSpPr>
          <p:spPr>
            <a:xfrm>
              <a:off x="0" y="1052255"/>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31" name="Google Shape;131;p20"/>
            <p:cNvSpPr/>
            <p:nvPr/>
          </p:nvSpPr>
          <p:spPr>
            <a:xfrm>
              <a:off x="2667000" y="1041308"/>
              <a:ext cx="6858000" cy="219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1031550" y="734700"/>
            <a:ext cx="10128900" cy="5151300"/>
          </a:xfrm>
          <a:prstGeom prst="rect">
            <a:avLst/>
          </a:prstGeom>
        </p:spPr>
        <p:txBody>
          <a:bodyPr anchorCtr="0" anchor="ctr" bIns="121900" lIns="121900" spcFirstLastPara="1" rIns="121900" wrap="square" tIns="121900">
            <a:noAutofit/>
          </a:bodyPr>
          <a:lstStyle/>
          <a:p>
            <a:pPr indent="0" lvl="0" marL="0" rtl="0" algn="l">
              <a:lnSpc>
                <a:spcPct val="115000"/>
              </a:lnSpc>
              <a:spcBef>
                <a:spcPts val="1200"/>
              </a:spcBef>
              <a:spcAft>
                <a:spcPts val="0"/>
              </a:spcAft>
              <a:buClr>
                <a:schemeClr val="dk1"/>
              </a:buClr>
              <a:buSzPts val="1100"/>
              <a:buFont typeface="Arial"/>
              <a:buNone/>
            </a:pPr>
            <a:r>
              <a:rPr sz="1800">
                <a:latin typeface="Georgia"/>
                <a:ea typeface="Georgia"/>
                <a:cs typeface="Georgia"/>
                <a:sym typeface="Georgia"/>
              </a:rPr>
              <a:t>The </a:t>
            </a:r>
            <a:r>
              <a:rPr b="1" sz="1800">
                <a:latin typeface="Georgia"/>
                <a:ea typeface="Georgia"/>
                <a:cs typeface="Georgia"/>
                <a:sym typeface="Georgia"/>
              </a:rPr>
              <a:t>SrpCNNER2</a:t>
            </a:r>
            <a:r>
              <a:rPr sz="1800">
                <a:latin typeface="Georgia"/>
                <a:ea typeface="Georgia"/>
                <a:cs typeface="Georgia"/>
                <a:sym typeface="Georgia"/>
              </a:rPr>
              <a:t> model is Named Entity Recognition (NER) system trained for Serbian. </a:t>
            </a:r>
            <a:endParaRPr sz="1800">
              <a:latin typeface="Georgia"/>
              <a:ea typeface="Georgia"/>
              <a:cs typeface="Georgia"/>
              <a:sym typeface="Georgia"/>
            </a:endParaRPr>
          </a:p>
          <a:p>
            <a:pPr indent="0" lvl="0" marL="0" rtl="0" algn="l">
              <a:lnSpc>
                <a:spcPct val="115000"/>
              </a:lnSpc>
              <a:spcBef>
                <a:spcPts val="1400"/>
              </a:spcBef>
              <a:spcAft>
                <a:spcPts val="0"/>
              </a:spcAft>
              <a:buClr>
                <a:schemeClr val="dk1"/>
              </a:buClr>
              <a:buSzPts val="1100"/>
              <a:buFont typeface="Arial"/>
              <a:buNone/>
            </a:pPr>
            <a:r>
              <a:rPr b="1" sz="1400">
                <a:latin typeface="Georgia"/>
                <a:ea typeface="Georgia"/>
                <a:cs typeface="Georgia"/>
                <a:sym typeface="Georgia"/>
              </a:rPr>
              <a:t>1. Model Architecture:</a:t>
            </a:r>
            <a:endParaRPr b="1" sz="1400">
              <a:latin typeface="Georgia"/>
              <a:ea typeface="Georgia"/>
              <a:cs typeface="Georgia"/>
              <a:sym typeface="Georgia"/>
            </a:endParaRPr>
          </a:p>
          <a:p>
            <a:pPr indent="-317500" lvl="0" marL="457200" rtl="0" algn="l">
              <a:lnSpc>
                <a:spcPct val="115000"/>
              </a:lnSpc>
              <a:spcBef>
                <a:spcPts val="1200"/>
              </a:spcBef>
              <a:spcAft>
                <a:spcPts val="0"/>
              </a:spcAft>
              <a:buSzPts val="1400"/>
              <a:buFont typeface="Arial"/>
              <a:buChar char="●"/>
            </a:pPr>
            <a:r>
              <a:rPr b="1" sz="1400">
                <a:latin typeface="Georgia"/>
                <a:ea typeface="Georgia"/>
                <a:cs typeface="Georgia"/>
                <a:sym typeface="Georgia"/>
              </a:rPr>
              <a:t>SrpCNNER2</a:t>
            </a:r>
            <a:r>
              <a:rPr sz="1400">
                <a:latin typeface="Georgia"/>
                <a:ea typeface="Georgia"/>
                <a:cs typeface="Georgia"/>
                <a:sym typeface="Georgia"/>
              </a:rPr>
              <a:t> is based on the </a:t>
            </a:r>
            <a:r>
              <a:rPr b="1" sz="1400">
                <a:latin typeface="Georgia"/>
                <a:ea typeface="Georgia"/>
                <a:cs typeface="Georgia"/>
                <a:sym typeface="Georgia"/>
              </a:rPr>
              <a:t>Convolutional Neural Network (CNN)</a:t>
            </a:r>
            <a:r>
              <a:rPr sz="1400">
                <a:latin typeface="Georgia"/>
                <a:ea typeface="Georgia"/>
                <a:cs typeface="Georgia"/>
                <a:sym typeface="Georgia"/>
              </a:rPr>
              <a:t> architecture, which is widely used for tasks that require pattern recognition and feature extraction in text data.</a:t>
            </a:r>
            <a:endParaRPr sz="1400">
              <a:latin typeface="Georgia"/>
              <a:ea typeface="Georgia"/>
              <a:cs typeface="Georgia"/>
              <a:sym typeface="Georgia"/>
            </a:endParaRPr>
          </a:p>
          <a:p>
            <a:pPr indent="-317500" lvl="0" marL="457200" rtl="0" algn="l">
              <a:lnSpc>
                <a:spcPct val="115000"/>
              </a:lnSpc>
              <a:spcBef>
                <a:spcPts val="0"/>
              </a:spcBef>
              <a:spcAft>
                <a:spcPts val="0"/>
              </a:spcAft>
              <a:buSzPts val="1400"/>
              <a:buFont typeface="Georgia"/>
              <a:buChar char="●"/>
            </a:pPr>
            <a:r>
              <a:rPr sz="1400">
                <a:latin typeface="Georgia"/>
                <a:ea typeface="Georgia"/>
                <a:cs typeface="Georgia"/>
                <a:sym typeface="Georgia"/>
              </a:rPr>
              <a:t>Proven effective for </a:t>
            </a:r>
            <a:r>
              <a:rPr sz="1400">
                <a:latin typeface="Georgia"/>
                <a:ea typeface="Georgia"/>
                <a:cs typeface="Georgia"/>
                <a:sym typeface="Georgia"/>
              </a:rPr>
              <a:t>certain </a:t>
            </a:r>
            <a:r>
              <a:rPr sz="1400">
                <a:latin typeface="Georgia"/>
                <a:ea typeface="Georgia"/>
                <a:cs typeface="Georgia"/>
                <a:sym typeface="Georgia"/>
              </a:rPr>
              <a:t>NLP tasks, including NER, due to their ability to capture local dependencies in the data (such as patterns within a word or phrase).</a:t>
            </a:r>
            <a:endParaRPr sz="1400">
              <a:latin typeface="Georgia"/>
              <a:ea typeface="Georgia"/>
              <a:cs typeface="Georgia"/>
              <a:sym typeface="Georgia"/>
            </a:endParaRPr>
          </a:p>
          <a:p>
            <a:pPr indent="0" lvl="0" marL="0" rtl="0" algn="l">
              <a:lnSpc>
                <a:spcPct val="115000"/>
              </a:lnSpc>
              <a:spcBef>
                <a:spcPts val="1400"/>
              </a:spcBef>
              <a:spcAft>
                <a:spcPts val="0"/>
              </a:spcAft>
              <a:buClr>
                <a:schemeClr val="dk1"/>
              </a:buClr>
              <a:buSzPts val="1100"/>
              <a:buFont typeface="Arial"/>
              <a:buNone/>
            </a:pPr>
            <a:r>
              <a:rPr b="1" sz="1400">
                <a:latin typeface="Georgia"/>
                <a:ea typeface="Georgia"/>
                <a:cs typeface="Georgia"/>
                <a:sym typeface="Georgia"/>
              </a:rPr>
              <a:t>2. Entity Categories Recognized:</a:t>
            </a:r>
            <a:endParaRPr b="1" sz="1400">
              <a:latin typeface="Georgia"/>
              <a:ea typeface="Georgia"/>
              <a:cs typeface="Georgia"/>
              <a:sym typeface="Georgia"/>
            </a:endParaRPr>
          </a:p>
          <a:p>
            <a:pPr indent="-317500" lvl="0" marL="457200" rtl="0" algn="l">
              <a:lnSpc>
                <a:spcPct val="115000"/>
              </a:lnSpc>
              <a:spcBef>
                <a:spcPts val="1200"/>
              </a:spcBef>
              <a:spcAft>
                <a:spcPts val="0"/>
              </a:spcAft>
              <a:buSzPts val="1400"/>
              <a:buFont typeface="Georgia"/>
              <a:buChar char="●"/>
            </a:pPr>
            <a:r>
              <a:rPr sz="1400">
                <a:latin typeface="Georgia"/>
                <a:ea typeface="Georgia"/>
                <a:cs typeface="Georgia"/>
                <a:sym typeface="Georgia"/>
              </a:rPr>
              <a:t>SrpCNNER2 is trained to recognize seven categories: </a:t>
            </a:r>
            <a:r>
              <a:rPr b="1" sz="1400">
                <a:latin typeface="Georgia"/>
                <a:ea typeface="Georgia"/>
                <a:cs typeface="Georgia"/>
                <a:sym typeface="Georgia"/>
              </a:rPr>
              <a:t>PERS,  LOC, ORG,  ROLE, DEMO, WORK and EVENT </a:t>
            </a:r>
            <a:endParaRPr b="1" sz="1400">
              <a:latin typeface="Georgia"/>
              <a:ea typeface="Georgia"/>
              <a:cs typeface="Georgia"/>
              <a:sym typeface="Georgia"/>
            </a:endParaRPr>
          </a:p>
          <a:p>
            <a:pPr indent="-317500" lvl="0" marL="457200" rtl="0" algn="l">
              <a:lnSpc>
                <a:spcPct val="115000"/>
              </a:lnSpc>
              <a:spcBef>
                <a:spcPts val="0"/>
              </a:spcBef>
              <a:spcAft>
                <a:spcPts val="0"/>
              </a:spcAft>
              <a:buSzPts val="1400"/>
              <a:buFont typeface="Georgia"/>
              <a:buChar char="●"/>
            </a:pPr>
            <a:r>
              <a:rPr sz="1400">
                <a:latin typeface="Georgia"/>
                <a:ea typeface="Georgia"/>
                <a:cs typeface="Georgia"/>
                <a:sym typeface="Georgia"/>
              </a:rPr>
              <a:t>The wide coverage of entity types enables SrpCNNER2 to function across diverse domains, including literary works, legal documents, and news articles.</a:t>
            </a:r>
            <a:endParaRPr sz="14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